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Kollektif" panose="020B0604020202020204" charset="0"/>
      <p:regular r:id="rId29"/>
    </p:embeddedFont>
    <p:embeddedFont>
      <p:font typeface="Kollektif Bold" panose="020B0604020202020204" charset="0"/>
      <p:regular r:id="rId30"/>
    </p:embeddedFont>
    <p:embeddedFont>
      <p:font typeface="Kollektif Italics" panose="020B0604020202020204" charset="0"/>
      <p:regular r:id="rId31"/>
    </p:embeddedFont>
    <p:embeddedFont>
      <p:font typeface="League Gothic"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5.sv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svg"/><Relationship Id="rId7"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3.svg"/><Relationship Id="rId7" Type="http://schemas.openxmlformats.org/officeDocument/2006/relationships/image" Target="../media/image2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svg"/><Relationship Id="rId7"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6186311" cy="3479800"/>
          </a:xfrm>
        </p:grpSpPr>
        <p:sp>
          <p:nvSpPr>
            <p:cNvPr id="3" name="Freeform 3"/>
            <p:cNvSpPr/>
            <p:nvPr/>
          </p:nvSpPr>
          <p:spPr>
            <a:xfrm>
              <a:off x="0" y="0"/>
              <a:ext cx="6186311" cy="3479800"/>
            </a:xfrm>
            <a:custGeom>
              <a:avLst/>
              <a:gdLst/>
              <a:ahLst/>
              <a:cxnLst/>
              <a:rect l="l" t="t" r="r" b="b"/>
              <a:pathLst>
                <a:path w="6186311" h="3479800">
                  <a:moveTo>
                    <a:pt x="0" y="0"/>
                  </a:moveTo>
                  <a:lnTo>
                    <a:pt x="0" y="3479800"/>
                  </a:lnTo>
                  <a:lnTo>
                    <a:pt x="6186311" y="3479800"/>
                  </a:lnTo>
                  <a:lnTo>
                    <a:pt x="6186311" y="0"/>
                  </a:lnTo>
                  <a:lnTo>
                    <a:pt x="0" y="0"/>
                  </a:lnTo>
                  <a:close/>
                  <a:moveTo>
                    <a:pt x="6125351" y="3418840"/>
                  </a:moveTo>
                  <a:lnTo>
                    <a:pt x="59690" y="3418840"/>
                  </a:lnTo>
                  <a:lnTo>
                    <a:pt x="59690" y="59690"/>
                  </a:lnTo>
                  <a:lnTo>
                    <a:pt x="6125351" y="59690"/>
                  </a:lnTo>
                  <a:lnTo>
                    <a:pt x="6125351" y="3418840"/>
                  </a:lnTo>
                  <a:close/>
                </a:path>
              </a:pathLst>
            </a:custGeom>
            <a:solidFill>
              <a:srgbClr val="000000"/>
            </a:solidFill>
          </p:spPr>
        </p:sp>
      </p:grpSp>
      <p:grpSp>
        <p:nvGrpSpPr>
          <p:cNvPr id="4" name="Group 4"/>
          <p:cNvGrpSpPr/>
          <p:nvPr/>
        </p:nvGrpSpPr>
        <p:grpSpPr>
          <a:xfrm>
            <a:off x="-916885" y="8169068"/>
            <a:ext cx="19898139" cy="2711865"/>
            <a:chOff x="0" y="0"/>
            <a:chExt cx="14956265" cy="2038350"/>
          </a:xfrm>
        </p:grpSpPr>
        <p:sp>
          <p:nvSpPr>
            <p:cNvPr id="5" name="Freeform 5"/>
            <p:cNvSpPr/>
            <p:nvPr/>
          </p:nvSpPr>
          <p:spPr>
            <a:xfrm>
              <a:off x="666750" y="603250"/>
              <a:ext cx="13742146" cy="880110"/>
            </a:xfrm>
            <a:custGeom>
              <a:avLst/>
              <a:gdLst/>
              <a:ahLst/>
              <a:cxnLst/>
              <a:rect l="l" t="t" r="r" b="b"/>
              <a:pathLst>
                <a:path w="13742146" h="880110">
                  <a:moveTo>
                    <a:pt x="13742146" y="447040"/>
                  </a:moveTo>
                  <a:cubicBezTo>
                    <a:pt x="13742146" y="447040"/>
                    <a:pt x="13706585" y="359410"/>
                    <a:pt x="13455126" y="359410"/>
                  </a:cubicBezTo>
                  <a:lnTo>
                    <a:pt x="13260815" y="359410"/>
                  </a:lnTo>
                  <a:cubicBezTo>
                    <a:pt x="13504656" y="287020"/>
                    <a:pt x="13469096" y="148590"/>
                    <a:pt x="13469096" y="148590"/>
                  </a:cubicBezTo>
                  <a:cubicBezTo>
                    <a:pt x="13469096" y="148590"/>
                    <a:pt x="13469096" y="0"/>
                    <a:pt x="13244306" y="0"/>
                  </a:cubicBezTo>
                  <a:cubicBezTo>
                    <a:pt x="13019515" y="0"/>
                    <a:pt x="13321776" y="81280"/>
                    <a:pt x="13287485" y="190500"/>
                  </a:cubicBezTo>
                  <a:cubicBezTo>
                    <a:pt x="13250656" y="270510"/>
                    <a:pt x="13116035" y="322580"/>
                    <a:pt x="13044915" y="345440"/>
                  </a:cubicBezTo>
                  <a:cubicBezTo>
                    <a:pt x="13022056" y="325120"/>
                    <a:pt x="12991576" y="312420"/>
                    <a:pt x="12958556" y="312420"/>
                  </a:cubicBezTo>
                  <a:cubicBezTo>
                    <a:pt x="12901406" y="312420"/>
                    <a:pt x="12854415" y="349250"/>
                    <a:pt x="12836635" y="400050"/>
                  </a:cubicBezTo>
                  <a:lnTo>
                    <a:pt x="904240" y="400050"/>
                  </a:lnTo>
                  <a:cubicBezTo>
                    <a:pt x="887730" y="347980"/>
                    <a:pt x="839470" y="311150"/>
                    <a:pt x="782320" y="311150"/>
                  </a:cubicBezTo>
                  <a:cubicBezTo>
                    <a:pt x="748030" y="311150"/>
                    <a:pt x="717550" y="325120"/>
                    <a:pt x="693420" y="346710"/>
                  </a:cubicBezTo>
                  <a:cubicBezTo>
                    <a:pt x="622300" y="323850"/>
                    <a:pt x="490220" y="271780"/>
                    <a:pt x="453390" y="193040"/>
                  </a:cubicBezTo>
                  <a:cubicBezTo>
                    <a:pt x="419100" y="85090"/>
                    <a:pt x="496570" y="2540"/>
                    <a:pt x="496570" y="2540"/>
                  </a:cubicBezTo>
                  <a:cubicBezTo>
                    <a:pt x="273050" y="2540"/>
                    <a:pt x="273050" y="151130"/>
                    <a:pt x="273050" y="151130"/>
                  </a:cubicBezTo>
                  <a:cubicBezTo>
                    <a:pt x="273050" y="151130"/>
                    <a:pt x="237490" y="285750"/>
                    <a:pt x="471170" y="359410"/>
                  </a:cubicBezTo>
                  <a:lnTo>
                    <a:pt x="283210" y="359410"/>
                  </a:lnTo>
                  <a:cubicBezTo>
                    <a:pt x="283210" y="359410"/>
                    <a:pt x="59690" y="363220"/>
                    <a:pt x="0" y="434340"/>
                  </a:cubicBezTo>
                  <a:cubicBezTo>
                    <a:pt x="0" y="434340"/>
                    <a:pt x="35560" y="521970"/>
                    <a:pt x="287020" y="521970"/>
                  </a:cubicBezTo>
                  <a:lnTo>
                    <a:pt x="481330" y="521970"/>
                  </a:lnTo>
                  <a:cubicBezTo>
                    <a:pt x="237490" y="594360"/>
                    <a:pt x="273050" y="731520"/>
                    <a:pt x="273050" y="731520"/>
                  </a:cubicBezTo>
                  <a:cubicBezTo>
                    <a:pt x="273050" y="731520"/>
                    <a:pt x="273050" y="880110"/>
                    <a:pt x="497840" y="880110"/>
                  </a:cubicBezTo>
                  <a:cubicBezTo>
                    <a:pt x="722630" y="880110"/>
                    <a:pt x="420370" y="798830"/>
                    <a:pt x="454660" y="689610"/>
                  </a:cubicBezTo>
                  <a:cubicBezTo>
                    <a:pt x="491490" y="609600"/>
                    <a:pt x="626110" y="557530"/>
                    <a:pt x="697230" y="534670"/>
                  </a:cubicBezTo>
                  <a:cubicBezTo>
                    <a:pt x="720090" y="554990"/>
                    <a:pt x="750570" y="567690"/>
                    <a:pt x="783590" y="567690"/>
                  </a:cubicBezTo>
                  <a:cubicBezTo>
                    <a:pt x="840740" y="567690"/>
                    <a:pt x="889000" y="530860"/>
                    <a:pt x="905510" y="478790"/>
                  </a:cubicBezTo>
                  <a:lnTo>
                    <a:pt x="12839176" y="478790"/>
                  </a:lnTo>
                  <a:cubicBezTo>
                    <a:pt x="12855685" y="530860"/>
                    <a:pt x="12903946" y="568960"/>
                    <a:pt x="12962365" y="568960"/>
                  </a:cubicBezTo>
                  <a:cubicBezTo>
                    <a:pt x="12996655" y="568960"/>
                    <a:pt x="13027135" y="554990"/>
                    <a:pt x="13051265" y="533400"/>
                  </a:cubicBezTo>
                  <a:cubicBezTo>
                    <a:pt x="13122385" y="556260"/>
                    <a:pt x="13254465" y="608330"/>
                    <a:pt x="13291296" y="687070"/>
                  </a:cubicBezTo>
                  <a:cubicBezTo>
                    <a:pt x="13325585" y="795020"/>
                    <a:pt x="13248115" y="877570"/>
                    <a:pt x="13248115" y="877570"/>
                  </a:cubicBezTo>
                  <a:cubicBezTo>
                    <a:pt x="13472905" y="877570"/>
                    <a:pt x="13472905" y="728980"/>
                    <a:pt x="13472905" y="728980"/>
                  </a:cubicBezTo>
                  <a:cubicBezTo>
                    <a:pt x="13472905" y="728980"/>
                    <a:pt x="13508465" y="594360"/>
                    <a:pt x="13274785" y="520700"/>
                  </a:cubicBezTo>
                  <a:lnTo>
                    <a:pt x="13460205" y="520700"/>
                  </a:lnTo>
                  <a:cubicBezTo>
                    <a:pt x="13460205" y="523240"/>
                    <a:pt x="13682455" y="518160"/>
                    <a:pt x="13742146" y="447040"/>
                  </a:cubicBezTo>
                  <a:close/>
                </a:path>
              </a:pathLst>
            </a:custGeom>
            <a:solidFill>
              <a:srgbClr val="000000"/>
            </a:solidFill>
          </p:spPr>
        </p:sp>
      </p:grpSp>
      <p:grpSp>
        <p:nvGrpSpPr>
          <p:cNvPr id="6" name="Group 6"/>
          <p:cNvGrpSpPr/>
          <p:nvPr/>
        </p:nvGrpSpPr>
        <p:grpSpPr>
          <a:xfrm>
            <a:off x="3767746" y="6172657"/>
            <a:ext cx="10528878" cy="1841570"/>
            <a:chOff x="0" y="0"/>
            <a:chExt cx="4413800" cy="772003"/>
          </a:xfrm>
        </p:grpSpPr>
        <p:sp>
          <p:nvSpPr>
            <p:cNvPr id="7" name="Freeform 7"/>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8" name="Freeform 8"/>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9" name="Freeform 9"/>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89734" y="-1451308"/>
            <a:ext cx="8364941" cy="423899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04775" y="-1451308"/>
            <a:ext cx="8364941" cy="4238990"/>
          </a:xfrm>
          <a:prstGeom prst="rect">
            <a:avLst/>
          </a:prstGeom>
        </p:spPr>
      </p:pic>
      <p:pic>
        <p:nvPicPr>
          <p:cNvPr id="12" name="Picture 12"/>
          <p:cNvPicPr>
            <a:picLocks noChangeAspect="1"/>
          </p:cNvPicPr>
          <p:nvPr/>
        </p:nvPicPr>
        <p:blipFill>
          <a:blip r:embed="rId4"/>
          <a:srcRect/>
          <a:stretch>
            <a:fillRect/>
          </a:stretch>
        </p:blipFill>
        <p:spPr>
          <a:xfrm>
            <a:off x="7986800" y="499947"/>
            <a:ext cx="2285829" cy="2287735"/>
          </a:xfrm>
          <a:prstGeom prst="rect">
            <a:avLst/>
          </a:prstGeom>
        </p:spPr>
      </p:pic>
      <p:grpSp>
        <p:nvGrpSpPr>
          <p:cNvPr id="13" name="Group 13"/>
          <p:cNvGrpSpPr/>
          <p:nvPr/>
        </p:nvGrpSpPr>
        <p:grpSpPr>
          <a:xfrm>
            <a:off x="1706980" y="3105048"/>
            <a:ext cx="14874040" cy="2601567"/>
            <a:chOff x="0" y="0"/>
            <a:chExt cx="4413800" cy="772003"/>
          </a:xfrm>
        </p:grpSpPr>
        <p:sp>
          <p:nvSpPr>
            <p:cNvPr id="14" name="Freeform 14"/>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5" name="Freeform 15"/>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6" name="Freeform 16"/>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sp>
        <p:nvSpPr>
          <p:cNvPr id="17" name="TextBox 17"/>
          <p:cNvSpPr txBox="1"/>
          <p:nvPr/>
        </p:nvSpPr>
        <p:spPr>
          <a:xfrm>
            <a:off x="1066800" y="8801100"/>
            <a:ext cx="16079224" cy="1498228"/>
          </a:xfrm>
          <a:prstGeom prst="rect">
            <a:avLst/>
          </a:prstGeom>
        </p:spPr>
        <p:txBody>
          <a:bodyPr lIns="0" tIns="0" rIns="0" bIns="0" rtlCol="0" anchor="t">
            <a:spAutoFit/>
          </a:bodyPr>
          <a:lstStyle/>
          <a:p>
            <a:pPr algn="ctr">
              <a:lnSpc>
                <a:spcPts val="5669"/>
              </a:lnSpc>
            </a:pPr>
            <a:r>
              <a:rPr lang="en-US" sz="4049" dirty="0">
                <a:solidFill>
                  <a:srgbClr val="000000"/>
                </a:solidFill>
                <a:latin typeface="Kollektif"/>
              </a:rPr>
              <a:t>UNIVERSITAS PEMBANGUNAN NASIONAL VETERAN JAKARTA</a:t>
            </a:r>
          </a:p>
          <a:p>
            <a:pPr algn="ctr">
              <a:lnSpc>
                <a:spcPts val="5669"/>
              </a:lnSpc>
            </a:pPr>
            <a:r>
              <a:rPr lang="en-US" sz="4049" dirty="0">
                <a:solidFill>
                  <a:srgbClr val="000000"/>
                </a:solidFill>
                <a:latin typeface="Kollektif"/>
              </a:rPr>
              <a:t>2021</a:t>
            </a:r>
          </a:p>
        </p:txBody>
      </p:sp>
      <p:sp>
        <p:nvSpPr>
          <p:cNvPr id="18" name="TextBox 18"/>
          <p:cNvSpPr txBox="1"/>
          <p:nvPr/>
        </p:nvSpPr>
        <p:spPr>
          <a:xfrm>
            <a:off x="1783999" y="3357079"/>
            <a:ext cx="14720002" cy="1631950"/>
          </a:xfrm>
          <a:prstGeom prst="rect">
            <a:avLst/>
          </a:prstGeom>
        </p:spPr>
        <p:txBody>
          <a:bodyPr lIns="0" tIns="0" rIns="0" bIns="0" rtlCol="0" anchor="t">
            <a:spAutoFit/>
          </a:bodyPr>
          <a:lstStyle/>
          <a:p>
            <a:pPr algn="ctr">
              <a:lnSpc>
                <a:spcPts val="6500"/>
              </a:lnSpc>
            </a:pPr>
            <a:r>
              <a:rPr lang="en-US" sz="5000">
                <a:solidFill>
                  <a:srgbClr val="000000"/>
                </a:solidFill>
                <a:latin typeface="League Gothic Bold"/>
              </a:rPr>
              <a:t>Perancangan Analisis dan Manajemen Risiko Sosial Media pada Perguruan Tinggi </a:t>
            </a:r>
          </a:p>
          <a:p>
            <a:pPr algn="ctr">
              <a:lnSpc>
                <a:spcPts val="6500"/>
              </a:lnSpc>
              <a:spcBef>
                <a:spcPct val="0"/>
              </a:spcBef>
            </a:pPr>
            <a:r>
              <a:rPr lang="en-US" sz="5000">
                <a:solidFill>
                  <a:srgbClr val="000000"/>
                </a:solidFill>
                <a:latin typeface="League Gothic Bold"/>
              </a:rPr>
              <a:t>Menggunakan Metode Octave Allegro</a:t>
            </a:r>
          </a:p>
        </p:txBody>
      </p:sp>
      <p:sp>
        <p:nvSpPr>
          <p:cNvPr id="19" name="TextBox 19"/>
          <p:cNvSpPr txBox="1"/>
          <p:nvPr/>
        </p:nvSpPr>
        <p:spPr>
          <a:xfrm>
            <a:off x="3091412" y="7026767"/>
            <a:ext cx="4847763" cy="580390"/>
          </a:xfrm>
          <a:prstGeom prst="rect">
            <a:avLst/>
          </a:prstGeom>
        </p:spPr>
        <p:txBody>
          <a:bodyPr lIns="0" tIns="0" rIns="0" bIns="0" rtlCol="0" anchor="t">
            <a:spAutoFit/>
          </a:bodyPr>
          <a:lstStyle/>
          <a:p>
            <a:pPr algn="ctr">
              <a:lnSpc>
                <a:spcPts val="4759"/>
              </a:lnSpc>
            </a:pPr>
            <a:r>
              <a:rPr lang="en-US" sz="3400">
                <a:solidFill>
                  <a:srgbClr val="000000"/>
                </a:solidFill>
                <a:latin typeface="League Gothic"/>
              </a:rPr>
              <a:t>Muhammad Rio Pratama</a:t>
            </a:r>
          </a:p>
        </p:txBody>
      </p:sp>
      <p:sp>
        <p:nvSpPr>
          <p:cNvPr id="20" name="TextBox 20"/>
          <p:cNvSpPr txBox="1"/>
          <p:nvPr/>
        </p:nvSpPr>
        <p:spPr>
          <a:xfrm>
            <a:off x="11803483" y="7026767"/>
            <a:ext cx="2742487" cy="580390"/>
          </a:xfrm>
          <a:prstGeom prst="rect">
            <a:avLst/>
          </a:prstGeom>
        </p:spPr>
        <p:txBody>
          <a:bodyPr lIns="0" tIns="0" rIns="0" bIns="0" rtlCol="0" anchor="t">
            <a:spAutoFit/>
          </a:bodyPr>
          <a:lstStyle/>
          <a:p>
            <a:pPr algn="ctr">
              <a:lnSpc>
                <a:spcPts val="4759"/>
              </a:lnSpc>
            </a:pPr>
            <a:r>
              <a:rPr lang="en-US" sz="3400">
                <a:solidFill>
                  <a:srgbClr val="000000"/>
                </a:solidFill>
                <a:latin typeface="League Gothic"/>
              </a:rPr>
              <a:t>1810512002</a:t>
            </a:r>
          </a:p>
        </p:txBody>
      </p:sp>
      <p:sp>
        <p:nvSpPr>
          <p:cNvPr id="21" name="TextBox 21"/>
          <p:cNvSpPr txBox="1"/>
          <p:nvPr/>
        </p:nvSpPr>
        <p:spPr>
          <a:xfrm>
            <a:off x="5328686" y="5017604"/>
            <a:ext cx="7630627" cy="302895"/>
          </a:xfrm>
          <a:prstGeom prst="rect">
            <a:avLst/>
          </a:prstGeom>
        </p:spPr>
        <p:txBody>
          <a:bodyPr lIns="0" tIns="0" rIns="0" bIns="0" rtlCol="0" anchor="t">
            <a:spAutoFit/>
          </a:bodyPr>
          <a:lstStyle/>
          <a:p>
            <a:pPr algn="ctr">
              <a:lnSpc>
                <a:spcPts val="2310"/>
              </a:lnSpc>
              <a:spcBef>
                <a:spcPct val="0"/>
              </a:spcBef>
            </a:pPr>
            <a:r>
              <a:rPr lang="en-US" sz="2100" spc="42">
                <a:solidFill>
                  <a:srgbClr val="000000"/>
                </a:solidFill>
                <a:latin typeface="League Gothic"/>
              </a:rPr>
              <a:t>(Studi Kasus: Akun Instagram Universitas Pembangunan Nasional Veteran Jakarta)</a:t>
            </a:r>
          </a:p>
        </p:txBody>
      </p:sp>
      <p:sp>
        <p:nvSpPr>
          <p:cNvPr id="22" name="TextBox 22"/>
          <p:cNvSpPr txBox="1"/>
          <p:nvPr/>
        </p:nvSpPr>
        <p:spPr>
          <a:xfrm>
            <a:off x="3705456" y="6388666"/>
            <a:ext cx="10466749" cy="438150"/>
          </a:xfrm>
          <a:prstGeom prst="rect">
            <a:avLst/>
          </a:prstGeom>
        </p:spPr>
        <p:txBody>
          <a:bodyPr lIns="0" tIns="0" rIns="0" bIns="0" rtlCol="0" anchor="t">
            <a:spAutoFit/>
          </a:bodyPr>
          <a:lstStyle/>
          <a:p>
            <a:pPr algn="ctr">
              <a:lnSpc>
                <a:spcPts val="3300"/>
              </a:lnSpc>
              <a:spcBef>
                <a:spcPct val="0"/>
              </a:spcBef>
            </a:pPr>
            <a:r>
              <a:rPr lang="en-US" sz="3000" spc="60">
                <a:solidFill>
                  <a:srgbClr val="000000"/>
                </a:solidFill>
                <a:latin typeface="League Gothic"/>
              </a:rPr>
              <a:t>Diselesaikan Untuk Memenuhi Tugas Mata Kuliah Manajemen Risiko Teknologi Informasi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53255" y="2698553"/>
            <a:ext cx="7315200" cy="39236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553235" y="-718130"/>
            <a:ext cx="7315200" cy="3923607"/>
          </a:xfrm>
          <a:prstGeom prst="rect">
            <a:avLst/>
          </a:prstGeom>
        </p:spPr>
      </p:pic>
      <p:pic>
        <p:nvPicPr>
          <p:cNvPr id="4" name="Picture 4"/>
          <p:cNvPicPr>
            <a:picLocks noChangeAspect="1"/>
          </p:cNvPicPr>
          <p:nvPr/>
        </p:nvPicPr>
        <p:blipFill>
          <a:blip r:embed="rId4"/>
          <a:srcRect/>
          <a:stretch>
            <a:fillRect/>
          </a:stretch>
        </p:blipFill>
        <p:spPr>
          <a:xfrm>
            <a:off x="1079912" y="605467"/>
            <a:ext cx="2091342" cy="209308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4366" y="-1225054"/>
            <a:ext cx="7315200" cy="39236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32017" y="6172055"/>
            <a:ext cx="7315200" cy="3923607"/>
          </a:xfrm>
          <a:prstGeom prst="rect">
            <a:avLst/>
          </a:prstGeom>
        </p:spPr>
      </p:pic>
      <p:grpSp>
        <p:nvGrpSpPr>
          <p:cNvPr id="7" name="Group 7"/>
          <p:cNvGrpSpPr/>
          <p:nvPr/>
        </p:nvGrpSpPr>
        <p:grpSpPr>
          <a:xfrm>
            <a:off x="4495184" y="605467"/>
            <a:ext cx="9297631" cy="1841570"/>
            <a:chOff x="0" y="0"/>
            <a:chExt cx="3897651" cy="772003"/>
          </a:xfrm>
        </p:grpSpPr>
        <p:sp>
          <p:nvSpPr>
            <p:cNvPr id="8" name="Freeform 8"/>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9" name="Freeform 9"/>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0" name="Freeform 10"/>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sp>
        <p:nvSpPr>
          <p:cNvPr id="11" name="TextBox 11"/>
          <p:cNvSpPr txBox="1"/>
          <p:nvPr/>
        </p:nvSpPr>
        <p:spPr>
          <a:xfrm>
            <a:off x="4761965" y="1059527"/>
            <a:ext cx="8764070"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2.2 Ancaman Keamanan Informasi</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2248448"/>
            <a:ext cx="7315200" cy="3923607"/>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5864534"/>
            <a:ext cx="7315200" cy="3923607"/>
          </a:xfrm>
          <a:prstGeom prst="rect">
            <a:avLst/>
          </a:prstGeom>
        </p:spPr>
      </p:pic>
      <p:sp>
        <p:nvSpPr>
          <p:cNvPr id="14" name="TextBox 14"/>
          <p:cNvSpPr txBox="1"/>
          <p:nvPr/>
        </p:nvSpPr>
        <p:spPr>
          <a:xfrm>
            <a:off x="5783183" y="3100703"/>
            <a:ext cx="7742852" cy="4422775"/>
          </a:xfrm>
          <a:prstGeom prst="rect">
            <a:avLst/>
          </a:prstGeom>
        </p:spPr>
        <p:txBody>
          <a:bodyPr lIns="0" tIns="0" rIns="0" bIns="0" rtlCol="0" anchor="t">
            <a:spAutoFit/>
          </a:bodyPr>
          <a:lstStyle/>
          <a:p>
            <a:pPr algn="just">
              <a:lnSpc>
                <a:spcPts val="3500"/>
              </a:lnSpc>
            </a:pPr>
            <a:r>
              <a:rPr lang="en-US" sz="2500">
                <a:solidFill>
                  <a:srgbClr val="000000"/>
                </a:solidFill>
                <a:latin typeface="Kollektif"/>
              </a:rPr>
              <a:t>Ancaman keamanan informasi adalah sebuah peristiwa yang jika terjadi, dapat menyebabkan kerusakan pada sistem dan membuat hilangnya kerahasiaan, ketersediaan, atau integritas dari sebuah informasi. Ancaman dapat berbahaya seperti modifikasi yang sengaja dilakukan terhadap informasi sensitif atau tidak disengaja seperti human error. Dalam ancaman yang terjadi ini, terdapat kerentanan (vulnerability) dari sebuah sistem yaitu kelemahan di dalam sistem yang dapat dieksploitasi oleh ancaman.</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80535" y="9540901"/>
            <a:ext cx="7315200" cy="392360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30400" y="9176046"/>
            <a:ext cx="7315200" cy="392360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475" y="2698553"/>
            <a:ext cx="7315200" cy="39236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7869" y="-718130"/>
            <a:ext cx="7315200" cy="3923607"/>
          </a:xfrm>
          <a:prstGeom prst="rect">
            <a:avLst/>
          </a:prstGeom>
        </p:spPr>
      </p:pic>
      <p:pic>
        <p:nvPicPr>
          <p:cNvPr id="4" name="Picture 4"/>
          <p:cNvPicPr>
            <a:picLocks noChangeAspect="1"/>
          </p:cNvPicPr>
          <p:nvPr/>
        </p:nvPicPr>
        <p:blipFill>
          <a:blip r:embed="rId4"/>
          <a:srcRect/>
          <a:stretch>
            <a:fillRect/>
          </a:stretch>
        </p:blipFill>
        <p:spPr>
          <a:xfrm>
            <a:off x="1079912" y="605467"/>
            <a:ext cx="2091342" cy="209308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1225054"/>
            <a:ext cx="7315200" cy="39236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750" y="6315034"/>
            <a:ext cx="7315200" cy="3923607"/>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2172248"/>
            <a:ext cx="7315200" cy="3923607"/>
          </a:xfrm>
          <a:prstGeom prst="rect">
            <a:avLst/>
          </a:prstGeom>
        </p:spPr>
      </p:pic>
      <p:grpSp>
        <p:nvGrpSpPr>
          <p:cNvPr id="8" name="Group 8"/>
          <p:cNvGrpSpPr/>
          <p:nvPr/>
        </p:nvGrpSpPr>
        <p:grpSpPr>
          <a:xfrm>
            <a:off x="6139462" y="1028700"/>
            <a:ext cx="9297631" cy="1841570"/>
            <a:chOff x="0" y="0"/>
            <a:chExt cx="3897651" cy="772003"/>
          </a:xfrm>
        </p:grpSpPr>
        <p:sp>
          <p:nvSpPr>
            <p:cNvPr id="9" name="Freeform 9"/>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10" name="Freeform 10"/>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sp>
        <p:nvSpPr>
          <p:cNvPr id="12" name="TextBox 12"/>
          <p:cNvSpPr txBox="1"/>
          <p:nvPr/>
        </p:nvSpPr>
        <p:spPr>
          <a:xfrm>
            <a:off x="7582958" y="1411323"/>
            <a:ext cx="6410638" cy="1066800"/>
          </a:xfrm>
          <a:prstGeom prst="rect">
            <a:avLst/>
          </a:prstGeom>
        </p:spPr>
        <p:txBody>
          <a:bodyPr lIns="0" tIns="0" rIns="0" bIns="0" rtlCol="0" anchor="t">
            <a:spAutoFit/>
          </a:bodyPr>
          <a:lstStyle/>
          <a:p>
            <a:pPr>
              <a:lnSpc>
                <a:spcPts val="8400"/>
              </a:lnSpc>
            </a:pPr>
            <a:r>
              <a:rPr lang="en-US" sz="7000" spc="350">
                <a:solidFill>
                  <a:srgbClr val="000000"/>
                </a:solidFill>
                <a:latin typeface="League Gothic Bold"/>
              </a:rPr>
              <a:t>2.3 Manajemen Risiko</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5791748"/>
            <a:ext cx="7315200" cy="3923607"/>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72" b="86663"/>
          <a:stretch>
            <a:fillRect/>
          </a:stretch>
        </p:blipFill>
        <p:spPr>
          <a:xfrm>
            <a:off x="587869" y="9763714"/>
            <a:ext cx="6139462" cy="523286"/>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014859" y="9087807"/>
            <a:ext cx="7315200" cy="3923607"/>
          </a:xfrm>
          <a:prstGeom prst="rect">
            <a:avLst/>
          </a:prstGeom>
        </p:spPr>
      </p:pic>
      <p:sp>
        <p:nvSpPr>
          <p:cNvPr id="16" name="TextBox 16"/>
          <p:cNvSpPr txBox="1"/>
          <p:nvPr/>
        </p:nvSpPr>
        <p:spPr>
          <a:xfrm>
            <a:off x="7100450" y="3537498"/>
            <a:ext cx="7087773" cy="6437630"/>
          </a:xfrm>
          <a:prstGeom prst="rect">
            <a:avLst/>
          </a:prstGeom>
        </p:spPr>
        <p:txBody>
          <a:bodyPr lIns="0" tIns="0" rIns="0" bIns="0" rtlCol="0" anchor="t">
            <a:spAutoFit/>
          </a:bodyPr>
          <a:lstStyle/>
          <a:p>
            <a:pPr algn="just">
              <a:lnSpc>
                <a:spcPts val="3219"/>
              </a:lnSpc>
            </a:pPr>
            <a:r>
              <a:rPr lang="en-US" sz="2300">
                <a:solidFill>
                  <a:srgbClr val="000000"/>
                </a:solidFill>
                <a:latin typeface="Kollektif"/>
              </a:rPr>
              <a:t>Manajemen risiko merupakan sebuah proses yang memungkinkan manajer teknologi informasi untuk menyeimbangkan biaya operasional dan biaya ekonomi untuk tindakan pengamanan dalam upaya melindungi sistem dan teknologi informasi serta data yang mendukung visi dan misi dari sebuah organisasi. Manajemen risiko secara umum merupakan proses dengan tujuan yaitu untuk mendapatkan keseimbangan antara efisiensi dan merealisasikan peluang untuk mendapatkan keuntungan dan meminimalkan kerentanan dan kerugian. Manajemen ini harus menjadi proses tanpa henti dan berulang yang terdiri dari beberapa fase, ketika diterapkan dengan benar, memungkinkan terjadinya perbaikan terus-menerus dalam pengambilan keputusan dan peningkatan kinerja.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475" y="2698553"/>
            <a:ext cx="7315200" cy="39236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7869" y="-718130"/>
            <a:ext cx="7315200" cy="3923607"/>
          </a:xfrm>
          <a:prstGeom prst="rect">
            <a:avLst/>
          </a:prstGeom>
        </p:spPr>
      </p:pic>
      <p:pic>
        <p:nvPicPr>
          <p:cNvPr id="4" name="Picture 4"/>
          <p:cNvPicPr>
            <a:picLocks noChangeAspect="1"/>
          </p:cNvPicPr>
          <p:nvPr/>
        </p:nvPicPr>
        <p:blipFill>
          <a:blip r:embed="rId4"/>
          <a:srcRect/>
          <a:stretch>
            <a:fillRect/>
          </a:stretch>
        </p:blipFill>
        <p:spPr>
          <a:xfrm>
            <a:off x="1079912" y="605467"/>
            <a:ext cx="2091342" cy="209308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1225054"/>
            <a:ext cx="7315200" cy="39236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750" y="6315034"/>
            <a:ext cx="7315200" cy="3923607"/>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2172248"/>
            <a:ext cx="7315200" cy="3923607"/>
          </a:xfrm>
          <a:prstGeom prst="rect">
            <a:avLst/>
          </a:prstGeom>
        </p:spPr>
      </p:pic>
      <p:grpSp>
        <p:nvGrpSpPr>
          <p:cNvPr id="8" name="Group 8"/>
          <p:cNvGrpSpPr/>
          <p:nvPr/>
        </p:nvGrpSpPr>
        <p:grpSpPr>
          <a:xfrm>
            <a:off x="6139462" y="1028700"/>
            <a:ext cx="9297631" cy="1841570"/>
            <a:chOff x="0" y="0"/>
            <a:chExt cx="3897651" cy="772003"/>
          </a:xfrm>
        </p:grpSpPr>
        <p:sp>
          <p:nvSpPr>
            <p:cNvPr id="9" name="Freeform 9"/>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10" name="Freeform 10"/>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sp>
        <p:nvSpPr>
          <p:cNvPr id="12" name="TextBox 12"/>
          <p:cNvSpPr txBox="1"/>
          <p:nvPr/>
        </p:nvSpPr>
        <p:spPr>
          <a:xfrm>
            <a:off x="7582958" y="1411323"/>
            <a:ext cx="6410638" cy="1066800"/>
          </a:xfrm>
          <a:prstGeom prst="rect">
            <a:avLst/>
          </a:prstGeom>
        </p:spPr>
        <p:txBody>
          <a:bodyPr lIns="0" tIns="0" rIns="0" bIns="0" rtlCol="0" anchor="t">
            <a:spAutoFit/>
          </a:bodyPr>
          <a:lstStyle/>
          <a:p>
            <a:pPr>
              <a:lnSpc>
                <a:spcPts val="8400"/>
              </a:lnSpc>
            </a:pPr>
            <a:r>
              <a:rPr lang="en-US" sz="7000" spc="350">
                <a:solidFill>
                  <a:srgbClr val="000000"/>
                </a:solidFill>
                <a:latin typeface="League Gothic Bold"/>
              </a:rPr>
              <a:t>2.4 Metode Octave</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5791748"/>
            <a:ext cx="7315200" cy="3923607"/>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72" b="86663"/>
          <a:stretch>
            <a:fillRect/>
          </a:stretch>
        </p:blipFill>
        <p:spPr>
          <a:xfrm>
            <a:off x="587869" y="9763714"/>
            <a:ext cx="6139462" cy="523286"/>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01700" y="8736239"/>
            <a:ext cx="7315200" cy="3923607"/>
          </a:xfrm>
          <a:prstGeom prst="rect">
            <a:avLst/>
          </a:prstGeom>
        </p:spPr>
      </p:pic>
      <p:sp>
        <p:nvSpPr>
          <p:cNvPr id="16" name="TextBox 16"/>
          <p:cNvSpPr txBox="1"/>
          <p:nvPr/>
        </p:nvSpPr>
        <p:spPr>
          <a:xfrm>
            <a:off x="7100450" y="3537498"/>
            <a:ext cx="7087773" cy="4837430"/>
          </a:xfrm>
          <a:prstGeom prst="rect">
            <a:avLst/>
          </a:prstGeom>
        </p:spPr>
        <p:txBody>
          <a:bodyPr lIns="0" tIns="0" rIns="0" bIns="0" rtlCol="0" anchor="t">
            <a:spAutoFit/>
          </a:bodyPr>
          <a:lstStyle/>
          <a:p>
            <a:pPr algn="just">
              <a:lnSpc>
                <a:spcPts val="3219"/>
              </a:lnSpc>
            </a:pPr>
            <a:r>
              <a:rPr lang="en-US" sz="2300">
                <a:solidFill>
                  <a:srgbClr val="000000"/>
                </a:solidFill>
                <a:latin typeface="Kollektif"/>
              </a:rPr>
              <a:t>Octave atau akronim dari </a:t>
            </a:r>
            <a:r>
              <a:rPr lang="en-US" sz="2300">
                <a:solidFill>
                  <a:srgbClr val="000000"/>
                </a:solidFill>
                <a:latin typeface="Kollektif Italics"/>
              </a:rPr>
              <a:t>Operationally Critical Threat, Asset, and Vulnerability Evaluation</a:t>
            </a:r>
            <a:r>
              <a:rPr lang="en-US" sz="2300">
                <a:solidFill>
                  <a:srgbClr val="000000"/>
                </a:solidFill>
                <a:latin typeface="Kollektif"/>
              </a:rPr>
              <a:t> adalah definisi dari komponen-komponen penting yang bersifat komprehensif dan sistematis dari konteks berbasis evaluasi risiko pada keamanan informasi. Dengan menggunakan metode Octave, sebuah organisasi dapat membuat perlindungan terhadap informasi sebagai pengambil keputusan berdasarkan CIA </a:t>
            </a:r>
            <a:r>
              <a:rPr lang="en-US" sz="2300">
                <a:solidFill>
                  <a:srgbClr val="000000"/>
                </a:solidFill>
                <a:latin typeface="Kollektif Italics"/>
              </a:rPr>
              <a:t>(Confidentiality, Integrity, Authentication).</a:t>
            </a:r>
            <a:r>
              <a:rPr lang="en-US" sz="2300">
                <a:solidFill>
                  <a:srgbClr val="000000"/>
                </a:solidFill>
                <a:latin typeface="Kollektif"/>
              </a:rPr>
              <a:t> Octave merupakan seperangkat peralatan, teknik dan metode untuk penilaian dan perencanaan keamananan sistem informasi berbasis risiko.</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3023" y="8736239"/>
            <a:ext cx="7315200" cy="392360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0475" y="2230473"/>
            <a:ext cx="6082693" cy="326253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87869" y="-718130"/>
            <a:ext cx="6370087" cy="3416683"/>
          </a:xfrm>
          <a:prstGeom prst="rect">
            <a:avLst/>
          </a:prstGeom>
        </p:spPr>
      </p:pic>
      <p:pic>
        <p:nvPicPr>
          <p:cNvPr id="4" name="Picture 4"/>
          <p:cNvPicPr>
            <a:picLocks noChangeAspect="1"/>
          </p:cNvPicPr>
          <p:nvPr/>
        </p:nvPicPr>
        <p:blipFill>
          <a:blip r:embed="rId4"/>
          <a:srcRect/>
          <a:stretch>
            <a:fillRect/>
          </a:stretch>
        </p:blipFill>
        <p:spPr>
          <a:xfrm>
            <a:off x="1079912" y="605467"/>
            <a:ext cx="2091342" cy="209308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87640" y="-1356337"/>
            <a:ext cx="7315200" cy="39236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750" y="5092958"/>
            <a:ext cx="5996968" cy="3216555"/>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75093" y="1949485"/>
            <a:ext cx="7315200" cy="3923607"/>
          </a:xfrm>
          <a:prstGeom prst="rect">
            <a:avLst/>
          </a:prstGeom>
        </p:spPr>
      </p:pic>
      <p:grpSp>
        <p:nvGrpSpPr>
          <p:cNvPr id="8" name="Group 8"/>
          <p:cNvGrpSpPr/>
          <p:nvPr/>
        </p:nvGrpSpPr>
        <p:grpSpPr>
          <a:xfrm>
            <a:off x="5377462" y="1028700"/>
            <a:ext cx="9297631" cy="1841570"/>
            <a:chOff x="0" y="0"/>
            <a:chExt cx="3897651" cy="772003"/>
          </a:xfrm>
        </p:grpSpPr>
        <p:sp>
          <p:nvSpPr>
            <p:cNvPr id="9" name="Freeform 9"/>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10" name="Freeform 10"/>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sp>
        <p:nvSpPr>
          <p:cNvPr id="12" name="TextBox 12"/>
          <p:cNvSpPr txBox="1"/>
          <p:nvPr/>
        </p:nvSpPr>
        <p:spPr>
          <a:xfrm>
            <a:off x="6083304" y="1218257"/>
            <a:ext cx="8605422" cy="1410643"/>
          </a:xfrm>
          <a:prstGeom prst="rect">
            <a:avLst/>
          </a:prstGeom>
        </p:spPr>
        <p:txBody>
          <a:bodyPr lIns="0" tIns="0" rIns="0" bIns="0" rtlCol="0" anchor="t">
            <a:spAutoFit/>
          </a:bodyPr>
          <a:lstStyle/>
          <a:p>
            <a:pPr>
              <a:lnSpc>
                <a:spcPts val="5520"/>
              </a:lnSpc>
            </a:pPr>
            <a:r>
              <a:rPr lang="en-US" sz="4800" b="1" spc="230" dirty="0">
                <a:solidFill>
                  <a:srgbClr val="000000"/>
                </a:solidFill>
                <a:latin typeface="League Gothic Bold"/>
              </a:rPr>
              <a:t>2.5 </a:t>
            </a:r>
            <a:r>
              <a:rPr lang="en-US" sz="4800" b="1" i="1" spc="230" dirty="0">
                <a:solidFill>
                  <a:srgbClr val="000000"/>
                </a:solidFill>
                <a:latin typeface="League Gothic Bold Italics"/>
              </a:rPr>
              <a:t>Statistical Product and Service Solutions</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75093" y="5092958"/>
            <a:ext cx="7315200" cy="3923607"/>
          </a:xfrm>
          <a:prstGeom prst="rect">
            <a:avLst/>
          </a:prstGeom>
        </p:spPr>
      </p:pic>
      <p:sp>
        <p:nvSpPr>
          <p:cNvPr id="14" name="TextBox 14"/>
          <p:cNvSpPr txBox="1"/>
          <p:nvPr/>
        </p:nvSpPr>
        <p:spPr>
          <a:xfrm>
            <a:off x="5782217" y="3411220"/>
            <a:ext cx="8406006" cy="6120586"/>
          </a:xfrm>
          <a:prstGeom prst="rect">
            <a:avLst/>
          </a:prstGeom>
        </p:spPr>
        <p:txBody>
          <a:bodyPr lIns="0" tIns="0" rIns="0" bIns="0" rtlCol="0" anchor="t">
            <a:spAutoFit/>
          </a:bodyPr>
          <a:lstStyle/>
          <a:p>
            <a:pPr algn="just">
              <a:lnSpc>
                <a:spcPts val="3219"/>
              </a:lnSpc>
            </a:pPr>
            <a:r>
              <a:rPr lang="en-US" sz="2300" dirty="0">
                <a:solidFill>
                  <a:srgbClr val="000000"/>
                </a:solidFill>
                <a:latin typeface="Kollektif"/>
              </a:rPr>
              <a:t>Statistical Product and Service Solutions (SPSS) </a:t>
            </a:r>
            <a:r>
              <a:rPr lang="en-US" sz="2300" dirty="0" err="1">
                <a:solidFill>
                  <a:srgbClr val="000000"/>
                </a:solidFill>
                <a:latin typeface="Kollektif"/>
              </a:rPr>
              <a:t>merupakan</a:t>
            </a:r>
            <a:r>
              <a:rPr lang="en-US" sz="2300" dirty="0">
                <a:solidFill>
                  <a:srgbClr val="000000"/>
                </a:solidFill>
                <a:latin typeface="Kollektif"/>
              </a:rPr>
              <a:t> salah </a:t>
            </a:r>
            <a:r>
              <a:rPr lang="en-US" sz="2300" dirty="0" err="1">
                <a:solidFill>
                  <a:srgbClr val="000000"/>
                </a:solidFill>
                <a:latin typeface="Kollektif"/>
              </a:rPr>
              <a:t>satu</a:t>
            </a:r>
            <a:r>
              <a:rPr lang="en-US" sz="2300" dirty="0">
                <a:solidFill>
                  <a:srgbClr val="000000"/>
                </a:solidFill>
                <a:latin typeface="Kollektif"/>
              </a:rPr>
              <a:t> program </a:t>
            </a:r>
            <a:r>
              <a:rPr lang="en-US" sz="2300" dirty="0" err="1">
                <a:solidFill>
                  <a:srgbClr val="000000"/>
                </a:solidFill>
                <a:latin typeface="Kollektif"/>
              </a:rPr>
              <a:t>aplikasi</a:t>
            </a:r>
            <a:r>
              <a:rPr lang="en-US" sz="2300" dirty="0">
                <a:solidFill>
                  <a:srgbClr val="000000"/>
                </a:solidFill>
                <a:latin typeface="Kollektif"/>
              </a:rPr>
              <a:t> yang paling </a:t>
            </a:r>
            <a:r>
              <a:rPr lang="en-US" sz="2300" dirty="0" err="1">
                <a:solidFill>
                  <a:srgbClr val="000000"/>
                </a:solidFill>
                <a:latin typeface="Kollektif"/>
              </a:rPr>
              <a:t>banyak</a:t>
            </a:r>
            <a:r>
              <a:rPr lang="en-US" sz="2300" dirty="0">
                <a:solidFill>
                  <a:srgbClr val="000000"/>
                </a:solidFill>
                <a:latin typeface="Kollektif"/>
              </a:rPr>
              <a:t> </a:t>
            </a:r>
            <a:r>
              <a:rPr lang="en-US" sz="2300" dirty="0" err="1">
                <a:solidFill>
                  <a:srgbClr val="000000"/>
                </a:solidFill>
                <a:latin typeface="Kollektif"/>
              </a:rPr>
              <a:t>digunakan</a:t>
            </a:r>
            <a:r>
              <a:rPr lang="en-US" sz="2300" dirty="0">
                <a:solidFill>
                  <a:srgbClr val="000000"/>
                </a:solidFill>
                <a:latin typeface="Kollektif"/>
              </a:rPr>
              <a:t> </a:t>
            </a:r>
            <a:r>
              <a:rPr lang="en-US" sz="2300" dirty="0" err="1">
                <a:solidFill>
                  <a:srgbClr val="000000"/>
                </a:solidFill>
                <a:latin typeface="Kollektif"/>
              </a:rPr>
              <a:t>untuk</a:t>
            </a:r>
            <a:r>
              <a:rPr lang="en-US" sz="2300" dirty="0">
                <a:solidFill>
                  <a:srgbClr val="000000"/>
                </a:solidFill>
                <a:latin typeface="Kollektif"/>
              </a:rPr>
              <a:t> </a:t>
            </a:r>
            <a:r>
              <a:rPr lang="en-US" sz="2300" dirty="0" err="1">
                <a:solidFill>
                  <a:srgbClr val="000000"/>
                </a:solidFill>
                <a:latin typeface="Kollektif"/>
              </a:rPr>
              <a:t>analisis</a:t>
            </a:r>
            <a:r>
              <a:rPr lang="en-US" sz="2300" dirty="0">
                <a:solidFill>
                  <a:srgbClr val="000000"/>
                </a:solidFill>
                <a:latin typeface="Kollektif"/>
              </a:rPr>
              <a:t> </a:t>
            </a:r>
            <a:r>
              <a:rPr lang="en-US" sz="2300" dirty="0" err="1">
                <a:solidFill>
                  <a:srgbClr val="000000"/>
                </a:solidFill>
                <a:latin typeface="Kollektif"/>
              </a:rPr>
              <a:t>statistik</a:t>
            </a:r>
            <a:r>
              <a:rPr lang="en-US" sz="2300" dirty="0">
                <a:solidFill>
                  <a:srgbClr val="000000"/>
                </a:solidFill>
                <a:latin typeface="Kollektif"/>
              </a:rPr>
              <a:t> </a:t>
            </a:r>
            <a:r>
              <a:rPr lang="en-US" sz="2300" dirty="0" err="1">
                <a:solidFill>
                  <a:srgbClr val="000000"/>
                </a:solidFill>
                <a:latin typeface="Kollektif"/>
              </a:rPr>
              <a:t>dalam</a:t>
            </a:r>
            <a:r>
              <a:rPr lang="en-US" sz="2300" dirty="0">
                <a:solidFill>
                  <a:srgbClr val="000000"/>
                </a:solidFill>
                <a:latin typeface="Kollektif"/>
              </a:rPr>
              <a:t> </a:t>
            </a:r>
            <a:r>
              <a:rPr lang="en-US" sz="2300" dirty="0" err="1">
                <a:solidFill>
                  <a:srgbClr val="000000"/>
                </a:solidFill>
                <a:latin typeface="Kollektif"/>
              </a:rPr>
              <a:t>ilmu</a:t>
            </a:r>
            <a:r>
              <a:rPr lang="en-US" sz="2300" dirty="0">
                <a:solidFill>
                  <a:srgbClr val="000000"/>
                </a:solidFill>
                <a:latin typeface="Kollektif"/>
              </a:rPr>
              <a:t> </a:t>
            </a:r>
            <a:r>
              <a:rPr lang="en-US" sz="2300" dirty="0" err="1">
                <a:solidFill>
                  <a:srgbClr val="000000"/>
                </a:solidFill>
                <a:latin typeface="Kollektif"/>
              </a:rPr>
              <a:t>sosial</a:t>
            </a:r>
            <a:r>
              <a:rPr lang="en-US" sz="2300" dirty="0">
                <a:solidFill>
                  <a:srgbClr val="000000"/>
                </a:solidFill>
                <a:latin typeface="Kollektif"/>
              </a:rPr>
              <a:t>. Hal </a:t>
            </a:r>
            <a:r>
              <a:rPr lang="en-US" sz="2300" dirty="0" err="1">
                <a:solidFill>
                  <a:srgbClr val="000000"/>
                </a:solidFill>
                <a:latin typeface="Kollektif"/>
              </a:rPr>
              <a:t>ini</a:t>
            </a:r>
            <a:r>
              <a:rPr lang="en-US" sz="2300" dirty="0">
                <a:solidFill>
                  <a:srgbClr val="000000"/>
                </a:solidFill>
                <a:latin typeface="Kollektif"/>
              </a:rPr>
              <a:t> </a:t>
            </a:r>
            <a:r>
              <a:rPr lang="en-US" sz="2300" dirty="0" err="1">
                <a:solidFill>
                  <a:srgbClr val="000000"/>
                </a:solidFill>
                <a:latin typeface="Kollektif"/>
              </a:rPr>
              <a:t>digunakan</a:t>
            </a:r>
            <a:r>
              <a:rPr lang="en-US" sz="2300" dirty="0">
                <a:solidFill>
                  <a:srgbClr val="000000"/>
                </a:solidFill>
                <a:latin typeface="Kollektif"/>
              </a:rPr>
              <a:t> oleh </a:t>
            </a:r>
            <a:r>
              <a:rPr lang="en-US" sz="2300" dirty="0" err="1">
                <a:solidFill>
                  <a:srgbClr val="000000"/>
                </a:solidFill>
                <a:latin typeface="Kollektif"/>
              </a:rPr>
              <a:t>peneliti</a:t>
            </a:r>
            <a:r>
              <a:rPr lang="en-US" sz="2300" dirty="0">
                <a:solidFill>
                  <a:srgbClr val="000000"/>
                </a:solidFill>
                <a:latin typeface="Kollektif"/>
              </a:rPr>
              <a:t> pasar, </a:t>
            </a:r>
            <a:r>
              <a:rPr lang="en-US" sz="2300" dirty="0" err="1">
                <a:solidFill>
                  <a:srgbClr val="000000"/>
                </a:solidFill>
                <a:latin typeface="Kollektif"/>
              </a:rPr>
              <a:t>perusahaan</a:t>
            </a:r>
            <a:r>
              <a:rPr lang="en-US" sz="2300" dirty="0">
                <a:solidFill>
                  <a:srgbClr val="000000"/>
                </a:solidFill>
                <a:latin typeface="Kollektif"/>
              </a:rPr>
              <a:t> </a:t>
            </a:r>
            <a:r>
              <a:rPr lang="en-US" sz="2300" dirty="0" err="1">
                <a:solidFill>
                  <a:srgbClr val="000000"/>
                </a:solidFill>
                <a:latin typeface="Kollektif"/>
              </a:rPr>
              <a:t>survei</a:t>
            </a:r>
            <a:r>
              <a:rPr lang="en-US" sz="2300" dirty="0">
                <a:solidFill>
                  <a:srgbClr val="000000"/>
                </a:solidFill>
                <a:latin typeface="Kollektif"/>
              </a:rPr>
              <a:t>, </a:t>
            </a:r>
            <a:r>
              <a:rPr lang="en-US" sz="2300" dirty="0" err="1">
                <a:solidFill>
                  <a:srgbClr val="000000"/>
                </a:solidFill>
                <a:latin typeface="Kollektif"/>
              </a:rPr>
              <a:t>peneliti</a:t>
            </a:r>
            <a:r>
              <a:rPr lang="en-US" sz="2300" dirty="0">
                <a:solidFill>
                  <a:srgbClr val="000000"/>
                </a:solidFill>
                <a:latin typeface="Kollektif"/>
              </a:rPr>
              <a:t> </a:t>
            </a:r>
            <a:r>
              <a:rPr lang="en-US" sz="2300" dirty="0" err="1">
                <a:solidFill>
                  <a:srgbClr val="000000"/>
                </a:solidFill>
                <a:latin typeface="Kollektif"/>
              </a:rPr>
              <a:t>kesehatan</a:t>
            </a:r>
            <a:r>
              <a:rPr lang="en-US" sz="2300" dirty="0">
                <a:solidFill>
                  <a:srgbClr val="000000"/>
                </a:solidFill>
                <a:latin typeface="Kollektif"/>
              </a:rPr>
              <a:t>, </a:t>
            </a:r>
            <a:r>
              <a:rPr lang="en-US" sz="2300" dirty="0" err="1">
                <a:solidFill>
                  <a:srgbClr val="000000"/>
                </a:solidFill>
                <a:latin typeface="Kollektif"/>
              </a:rPr>
              <a:t>pemerintah</a:t>
            </a:r>
            <a:r>
              <a:rPr lang="en-US" sz="2300" dirty="0">
                <a:solidFill>
                  <a:srgbClr val="000000"/>
                </a:solidFill>
                <a:latin typeface="Kollektif"/>
              </a:rPr>
              <a:t>, </a:t>
            </a:r>
            <a:r>
              <a:rPr lang="en-US" sz="2300" dirty="0" err="1">
                <a:solidFill>
                  <a:srgbClr val="000000"/>
                </a:solidFill>
                <a:latin typeface="Kollektif"/>
              </a:rPr>
              <a:t>peneliti</a:t>
            </a:r>
            <a:r>
              <a:rPr lang="en-US" sz="2300" dirty="0">
                <a:solidFill>
                  <a:srgbClr val="000000"/>
                </a:solidFill>
                <a:latin typeface="Kollektif"/>
              </a:rPr>
              <a:t> </a:t>
            </a:r>
            <a:r>
              <a:rPr lang="en-US" sz="2300" dirty="0" err="1">
                <a:solidFill>
                  <a:srgbClr val="000000"/>
                </a:solidFill>
                <a:latin typeface="Kollektif"/>
              </a:rPr>
              <a:t>pendidikan</a:t>
            </a:r>
            <a:r>
              <a:rPr lang="en-US" sz="2300" dirty="0">
                <a:solidFill>
                  <a:srgbClr val="000000"/>
                </a:solidFill>
                <a:latin typeface="Kollektif"/>
              </a:rPr>
              <a:t>, </a:t>
            </a:r>
            <a:r>
              <a:rPr lang="en-US" sz="2300" dirty="0" err="1">
                <a:solidFill>
                  <a:srgbClr val="000000"/>
                </a:solidFill>
                <a:latin typeface="Kollektif"/>
              </a:rPr>
              <a:t>organisasi</a:t>
            </a:r>
            <a:r>
              <a:rPr lang="en-US" sz="2300" dirty="0">
                <a:solidFill>
                  <a:srgbClr val="000000"/>
                </a:solidFill>
                <a:latin typeface="Kollektif"/>
              </a:rPr>
              <a:t> </a:t>
            </a:r>
            <a:r>
              <a:rPr lang="en-US" sz="2300" dirty="0" err="1">
                <a:solidFill>
                  <a:srgbClr val="000000"/>
                </a:solidFill>
                <a:latin typeface="Kollektif"/>
              </a:rPr>
              <a:t>pemasaran</a:t>
            </a:r>
            <a:r>
              <a:rPr lang="en-US" sz="2300" dirty="0">
                <a:solidFill>
                  <a:srgbClr val="000000"/>
                </a:solidFill>
                <a:latin typeface="Kollektif"/>
              </a:rPr>
              <a:t> dan lain-lain. </a:t>
            </a:r>
            <a:r>
              <a:rPr lang="en-US" sz="2300" dirty="0" err="1">
                <a:solidFill>
                  <a:srgbClr val="000000"/>
                </a:solidFill>
                <a:latin typeface="Kollektif"/>
              </a:rPr>
              <a:t>Selain</a:t>
            </a:r>
            <a:r>
              <a:rPr lang="en-US" sz="2300" dirty="0">
                <a:solidFill>
                  <a:srgbClr val="000000"/>
                </a:solidFill>
                <a:latin typeface="Kollektif"/>
              </a:rPr>
              <a:t> </a:t>
            </a:r>
            <a:r>
              <a:rPr lang="en-US" sz="2300" dirty="0" err="1">
                <a:solidFill>
                  <a:srgbClr val="000000"/>
                </a:solidFill>
                <a:latin typeface="Kollektif"/>
              </a:rPr>
              <a:t>analisis</a:t>
            </a:r>
            <a:r>
              <a:rPr lang="en-US" sz="2300" dirty="0">
                <a:solidFill>
                  <a:srgbClr val="000000"/>
                </a:solidFill>
                <a:latin typeface="Kollektif"/>
              </a:rPr>
              <a:t> </a:t>
            </a:r>
            <a:r>
              <a:rPr lang="en-US" sz="2300" dirty="0" err="1">
                <a:solidFill>
                  <a:srgbClr val="000000"/>
                </a:solidFill>
                <a:latin typeface="Kollektif"/>
              </a:rPr>
              <a:t>statistik</a:t>
            </a:r>
            <a:r>
              <a:rPr lang="en-US" sz="2300" dirty="0">
                <a:solidFill>
                  <a:srgbClr val="000000"/>
                </a:solidFill>
                <a:latin typeface="Kollektif"/>
              </a:rPr>
              <a:t>, </a:t>
            </a:r>
            <a:r>
              <a:rPr lang="en-US" sz="2300" dirty="0" err="1">
                <a:solidFill>
                  <a:srgbClr val="000000"/>
                </a:solidFill>
                <a:latin typeface="Kollektif"/>
              </a:rPr>
              <a:t>manajemen</a:t>
            </a:r>
            <a:r>
              <a:rPr lang="en-US" sz="2300" dirty="0">
                <a:solidFill>
                  <a:srgbClr val="000000"/>
                </a:solidFill>
                <a:latin typeface="Kollektif"/>
              </a:rPr>
              <a:t> data (</a:t>
            </a:r>
            <a:r>
              <a:rPr lang="en-US" sz="2300" dirty="0" err="1">
                <a:solidFill>
                  <a:srgbClr val="000000"/>
                </a:solidFill>
                <a:latin typeface="Kollektif"/>
              </a:rPr>
              <a:t>kasus</a:t>
            </a:r>
            <a:r>
              <a:rPr lang="en-US" sz="2300" dirty="0">
                <a:solidFill>
                  <a:srgbClr val="000000"/>
                </a:solidFill>
                <a:latin typeface="Kollektif"/>
              </a:rPr>
              <a:t> </a:t>
            </a:r>
            <a:r>
              <a:rPr lang="en-US" sz="2300" dirty="0" err="1">
                <a:solidFill>
                  <a:srgbClr val="000000"/>
                </a:solidFill>
                <a:latin typeface="Kollektif"/>
              </a:rPr>
              <a:t>seleksi</a:t>
            </a:r>
            <a:r>
              <a:rPr lang="en-US" sz="2300" dirty="0">
                <a:solidFill>
                  <a:srgbClr val="000000"/>
                </a:solidFill>
                <a:latin typeface="Kollektif"/>
              </a:rPr>
              <a:t>, file yang </a:t>
            </a:r>
            <a:r>
              <a:rPr lang="en-US" sz="2300" dirty="0" err="1">
                <a:solidFill>
                  <a:srgbClr val="000000"/>
                </a:solidFill>
                <a:latin typeface="Kollektif"/>
              </a:rPr>
              <a:t>membentuk</a:t>
            </a:r>
            <a:r>
              <a:rPr lang="en-US" sz="2300" dirty="0">
                <a:solidFill>
                  <a:srgbClr val="000000"/>
                </a:solidFill>
                <a:latin typeface="Kollektif"/>
              </a:rPr>
              <a:t> </a:t>
            </a:r>
            <a:r>
              <a:rPr lang="en-US" sz="2300" dirty="0" err="1">
                <a:solidFill>
                  <a:srgbClr val="000000"/>
                </a:solidFill>
                <a:latin typeface="Kollektif"/>
              </a:rPr>
              <a:t>kembali</a:t>
            </a:r>
            <a:r>
              <a:rPr lang="en-US" sz="2300" dirty="0">
                <a:solidFill>
                  <a:srgbClr val="000000"/>
                </a:solidFill>
                <a:latin typeface="Kollektif"/>
              </a:rPr>
              <a:t>, </a:t>
            </a:r>
            <a:r>
              <a:rPr lang="en-US" sz="2300" dirty="0" err="1">
                <a:solidFill>
                  <a:srgbClr val="000000"/>
                </a:solidFill>
                <a:latin typeface="Kollektif"/>
              </a:rPr>
              <a:t>membuat</a:t>
            </a:r>
            <a:r>
              <a:rPr lang="en-US" sz="2300" dirty="0">
                <a:solidFill>
                  <a:srgbClr val="000000"/>
                </a:solidFill>
                <a:latin typeface="Kollektif"/>
              </a:rPr>
              <a:t> data </a:t>
            </a:r>
            <a:r>
              <a:rPr lang="en-US" sz="2300" dirty="0" err="1">
                <a:solidFill>
                  <a:srgbClr val="000000"/>
                </a:solidFill>
                <a:latin typeface="Kollektif"/>
              </a:rPr>
              <a:t>turunan</a:t>
            </a:r>
            <a:r>
              <a:rPr lang="en-US" sz="2300" dirty="0">
                <a:solidFill>
                  <a:srgbClr val="000000"/>
                </a:solidFill>
                <a:latin typeface="Kollektif"/>
              </a:rPr>
              <a:t>) dan data </a:t>
            </a:r>
            <a:r>
              <a:rPr lang="en-US" sz="2300" dirty="0" err="1">
                <a:solidFill>
                  <a:srgbClr val="000000"/>
                </a:solidFill>
                <a:latin typeface="Kollektif"/>
              </a:rPr>
              <a:t>dokumentasi</a:t>
            </a:r>
            <a:r>
              <a:rPr lang="en-US" sz="2300" dirty="0">
                <a:solidFill>
                  <a:srgbClr val="000000"/>
                </a:solidFill>
                <a:latin typeface="Kollektif"/>
              </a:rPr>
              <a:t> (</a:t>
            </a:r>
            <a:r>
              <a:rPr lang="en-US" sz="2300" dirty="0" err="1">
                <a:solidFill>
                  <a:srgbClr val="000000"/>
                </a:solidFill>
                <a:latin typeface="Kollektif"/>
              </a:rPr>
              <a:t>sebuah</a:t>
            </a:r>
            <a:r>
              <a:rPr lang="en-US" sz="2300" dirty="0">
                <a:solidFill>
                  <a:srgbClr val="000000"/>
                </a:solidFill>
                <a:latin typeface="Kollektif"/>
              </a:rPr>
              <a:t> meta data </a:t>
            </a:r>
            <a:r>
              <a:rPr lang="en-US" sz="2300" dirty="0" err="1">
                <a:solidFill>
                  <a:srgbClr val="000000"/>
                </a:solidFill>
                <a:latin typeface="Kollektif"/>
              </a:rPr>
              <a:t>kamus</a:t>
            </a:r>
            <a:r>
              <a:rPr lang="en-US" sz="2300" dirty="0">
                <a:solidFill>
                  <a:srgbClr val="000000"/>
                </a:solidFill>
                <a:latin typeface="Kollektif"/>
              </a:rPr>
              <a:t> </a:t>
            </a:r>
            <a:r>
              <a:rPr lang="en-US" sz="2300" dirty="0" err="1">
                <a:solidFill>
                  <a:srgbClr val="000000"/>
                </a:solidFill>
                <a:latin typeface="Kollektif"/>
              </a:rPr>
              <a:t>disimpan</a:t>
            </a:r>
            <a:r>
              <a:rPr lang="en-US" sz="2300" dirty="0">
                <a:solidFill>
                  <a:srgbClr val="000000"/>
                </a:solidFill>
                <a:latin typeface="Kollektif"/>
              </a:rPr>
              <a:t> di data file) </a:t>
            </a:r>
            <a:r>
              <a:rPr lang="en-US" sz="2300" dirty="0" err="1">
                <a:solidFill>
                  <a:srgbClr val="000000"/>
                </a:solidFill>
                <a:latin typeface="Kollektif"/>
              </a:rPr>
              <a:t>adalah</a:t>
            </a:r>
            <a:r>
              <a:rPr lang="en-US" sz="2300" dirty="0">
                <a:solidFill>
                  <a:srgbClr val="000000"/>
                </a:solidFill>
                <a:latin typeface="Kollektif"/>
              </a:rPr>
              <a:t> </a:t>
            </a:r>
            <a:r>
              <a:rPr lang="en-US" sz="2300" dirty="0" err="1">
                <a:solidFill>
                  <a:srgbClr val="000000"/>
                </a:solidFill>
                <a:latin typeface="Kollektif"/>
              </a:rPr>
              <a:t>fitur</a:t>
            </a:r>
            <a:r>
              <a:rPr lang="en-US" sz="2300" dirty="0">
                <a:solidFill>
                  <a:srgbClr val="000000"/>
                </a:solidFill>
                <a:latin typeface="Kollektif"/>
              </a:rPr>
              <a:t> </a:t>
            </a:r>
            <a:r>
              <a:rPr lang="en-US" sz="2300" dirty="0" err="1">
                <a:solidFill>
                  <a:srgbClr val="000000"/>
                </a:solidFill>
                <a:latin typeface="Kollektif"/>
              </a:rPr>
              <a:t>dari</a:t>
            </a:r>
            <a:r>
              <a:rPr lang="en-US" sz="2300" dirty="0">
                <a:solidFill>
                  <a:srgbClr val="000000"/>
                </a:solidFill>
                <a:latin typeface="Kollektif"/>
              </a:rPr>
              <a:t> </a:t>
            </a:r>
            <a:r>
              <a:rPr lang="en-US" sz="2300" dirty="0" err="1">
                <a:solidFill>
                  <a:srgbClr val="000000"/>
                </a:solidFill>
                <a:latin typeface="Kollektif"/>
              </a:rPr>
              <a:t>perangkat</a:t>
            </a:r>
            <a:r>
              <a:rPr lang="en-US" sz="2300" dirty="0">
                <a:solidFill>
                  <a:srgbClr val="000000"/>
                </a:solidFill>
                <a:latin typeface="Kollektif"/>
              </a:rPr>
              <a:t> </a:t>
            </a:r>
            <a:r>
              <a:rPr lang="en-US" sz="2300" dirty="0" err="1">
                <a:solidFill>
                  <a:srgbClr val="000000"/>
                </a:solidFill>
                <a:latin typeface="Kollektif"/>
              </a:rPr>
              <a:t>lunak</a:t>
            </a:r>
            <a:r>
              <a:rPr lang="en-US" sz="2300" dirty="0">
                <a:solidFill>
                  <a:srgbClr val="000000"/>
                </a:solidFill>
                <a:latin typeface="Kollektif"/>
              </a:rPr>
              <a:t> </a:t>
            </a:r>
            <a:r>
              <a:rPr lang="en-US" sz="2300" dirty="0" err="1">
                <a:solidFill>
                  <a:srgbClr val="000000"/>
                </a:solidFill>
                <a:latin typeface="Kollektif"/>
              </a:rPr>
              <a:t>dasar</a:t>
            </a:r>
            <a:r>
              <a:rPr lang="en-US" sz="2300" dirty="0">
                <a:solidFill>
                  <a:srgbClr val="000000"/>
                </a:solidFill>
                <a:latin typeface="Kollektif"/>
              </a:rPr>
              <a:t>. SPSS </a:t>
            </a:r>
            <a:r>
              <a:rPr lang="en-US" sz="2300" dirty="0" err="1">
                <a:solidFill>
                  <a:srgbClr val="000000"/>
                </a:solidFill>
                <a:latin typeface="Kollektif"/>
              </a:rPr>
              <a:t>dapat</a:t>
            </a:r>
            <a:r>
              <a:rPr lang="en-US" sz="2300" dirty="0">
                <a:solidFill>
                  <a:srgbClr val="000000"/>
                </a:solidFill>
                <a:latin typeface="Kollektif"/>
              </a:rPr>
              <a:t> </a:t>
            </a:r>
            <a:r>
              <a:rPr lang="en-US" sz="2300" dirty="0" err="1">
                <a:solidFill>
                  <a:srgbClr val="000000"/>
                </a:solidFill>
                <a:latin typeface="Kollektif"/>
              </a:rPr>
              <a:t>membaca</a:t>
            </a:r>
            <a:r>
              <a:rPr lang="en-US" sz="2300" dirty="0">
                <a:solidFill>
                  <a:srgbClr val="000000"/>
                </a:solidFill>
                <a:latin typeface="Kollektif"/>
              </a:rPr>
              <a:t> </a:t>
            </a:r>
            <a:r>
              <a:rPr lang="en-US" sz="2300" dirty="0" err="1">
                <a:solidFill>
                  <a:srgbClr val="000000"/>
                </a:solidFill>
                <a:latin typeface="Kollektif"/>
              </a:rPr>
              <a:t>berbagai</a:t>
            </a:r>
            <a:r>
              <a:rPr lang="en-US" sz="2300" dirty="0">
                <a:solidFill>
                  <a:srgbClr val="000000"/>
                </a:solidFill>
                <a:latin typeface="Kollektif"/>
              </a:rPr>
              <a:t> </a:t>
            </a:r>
            <a:r>
              <a:rPr lang="en-US" sz="2300" dirty="0" err="1">
                <a:solidFill>
                  <a:srgbClr val="000000"/>
                </a:solidFill>
                <a:latin typeface="Kollektif"/>
              </a:rPr>
              <a:t>jenis</a:t>
            </a:r>
            <a:r>
              <a:rPr lang="en-US" sz="2300" dirty="0">
                <a:solidFill>
                  <a:srgbClr val="000000"/>
                </a:solidFill>
                <a:latin typeface="Kollektif"/>
              </a:rPr>
              <a:t> data </a:t>
            </a:r>
            <a:r>
              <a:rPr lang="en-US" sz="2300" dirty="0" err="1">
                <a:solidFill>
                  <a:srgbClr val="000000"/>
                </a:solidFill>
                <a:latin typeface="Kollektif"/>
              </a:rPr>
              <a:t>atau</a:t>
            </a:r>
            <a:r>
              <a:rPr lang="en-US" sz="2300" dirty="0">
                <a:solidFill>
                  <a:srgbClr val="000000"/>
                </a:solidFill>
                <a:latin typeface="Kollektif"/>
              </a:rPr>
              <a:t> </a:t>
            </a:r>
            <a:r>
              <a:rPr lang="en-US" sz="2300" dirty="0" err="1">
                <a:solidFill>
                  <a:srgbClr val="000000"/>
                </a:solidFill>
                <a:latin typeface="Kollektif"/>
              </a:rPr>
              <a:t>memasukkan</a:t>
            </a:r>
            <a:r>
              <a:rPr lang="en-US" sz="2300" dirty="0">
                <a:solidFill>
                  <a:srgbClr val="000000"/>
                </a:solidFill>
                <a:latin typeface="Kollektif"/>
              </a:rPr>
              <a:t> data </a:t>
            </a:r>
            <a:r>
              <a:rPr lang="en-US" sz="2300" dirty="0" err="1">
                <a:solidFill>
                  <a:srgbClr val="000000"/>
                </a:solidFill>
                <a:latin typeface="Kollektif"/>
              </a:rPr>
              <a:t>secara</a:t>
            </a:r>
            <a:r>
              <a:rPr lang="en-US" sz="2300" dirty="0">
                <a:solidFill>
                  <a:srgbClr val="000000"/>
                </a:solidFill>
                <a:latin typeface="Kollektif"/>
              </a:rPr>
              <a:t> </a:t>
            </a:r>
            <a:r>
              <a:rPr lang="en-US" sz="2300" dirty="0" err="1">
                <a:solidFill>
                  <a:srgbClr val="000000"/>
                </a:solidFill>
                <a:latin typeface="Kollektif"/>
              </a:rPr>
              <a:t>langsung</a:t>
            </a:r>
            <a:r>
              <a:rPr lang="en-US" sz="2300" dirty="0">
                <a:solidFill>
                  <a:srgbClr val="000000"/>
                </a:solidFill>
                <a:latin typeface="Kollektif"/>
              </a:rPr>
              <a:t> </a:t>
            </a:r>
            <a:r>
              <a:rPr lang="en-US" sz="2300" dirty="0" err="1">
                <a:solidFill>
                  <a:srgbClr val="000000"/>
                </a:solidFill>
                <a:latin typeface="Kollektif"/>
              </a:rPr>
              <a:t>ke</a:t>
            </a:r>
            <a:r>
              <a:rPr lang="en-US" sz="2300" dirty="0">
                <a:solidFill>
                  <a:srgbClr val="000000"/>
                </a:solidFill>
                <a:latin typeface="Kollektif"/>
              </a:rPr>
              <a:t> </a:t>
            </a:r>
            <a:r>
              <a:rPr lang="en-US" sz="2300" dirty="0" err="1">
                <a:solidFill>
                  <a:srgbClr val="000000"/>
                </a:solidFill>
                <a:latin typeface="Kollektif"/>
              </a:rPr>
              <a:t>dalam</a:t>
            </a:r>
            <a:r>
              <a:rPr lang="en-US" sz="2300" dirty="0">
                <a:solidFill>
                  <a:srgbClr val="000000"/>
                </a:solidFill>
                <a:latin typeface="Kollektif"/>
              </a:rPr>
              <a:t> SPSS Data Editor. </a:t>
            </a:r>
            <a:r>
              <a:rPr lang="en-US" sz="2300" dirty="0" err="1">
                <a:solidFill>
                  <a:srgbClr val="000000"/>
                </a:solidFill>
                <a:latin typeface="Kollektif"/>
              </a:rPr>
              <a:t>Bagaimana</a:t>
            </a:r>
            <a:r>
              <a:rPr lang="en-US" sz="2300" dirty="0">
                <a:solidFill>
                  <a:srgbClr val="000000"/>
                </a:solidFill>
                <a:latin typeface="Kollektif"/>
              </a:rPr>
              <a:t> pun </a:t>
            </a:r>
            <a:r>
              <a:rPr lang="en-US" sz="2300" dirty="0" err="1">
                <a:solidFill>
                  <a:srgbClr val="000000"/>
                </a:solidFill>
                <a:latin typeface="Kollektif"/>
              </a:rPr>
              <a:t>struktur</a:t>
            </a:r>
            <a:r>
              <a:rPr lang="en-US" sz="2300" dirty="0">
                <a:solidFill>
                  <a:srgbClr val="000000"/>
                </a:solidFill>
                <a:latin typeface="Kollektif"/>
              </a:rPr>
              <a:t> </a:t>
            </a:r>
            <a:r>
              <a:rPr lang="en-US" sz="2300" dirty="0" err="1">
                <a:solidFill>
                  <a:srgbClr val="000000"/>
                </a:solidFill>
                <a:latin typeface="Kollektif"/>
              </a:rPr>
              <a:t>dari</a:t>
            </a:r>
            <a:r>
              <a:rPr lang="en-US" sz="2300" dirty="0">
                <a:solidFill>
                  <a:srgbClr val="000000"/>
                </a:solidFill>
                <a:latin typeface="Kollektif"/>
              </a:rPr>
              <a:t> file data </a:t>
            </a:r>
            <a:r>
              <a:rPr lang="en-US" sz="2300" dirty="0" err="1">
                <a:solidFill>
                  <a:srgbClr val="000000"/>
                </a:solidFill>
                <a:latin typeface="Kollektif"/>
              </a:rPr>
              <a:t>mentahnya</a:t>
            </a:r>
            <a:r>
              <a:rPr lang="en-US" sz="2300" dirty="0">
                <a:solidFill>
                  <a:srgbClr val="000000"/>
                </a:solidFill>
                <a:latin typeface="Kollektif"/>
              </a:rPr>
              <a:t>, </a:t>
            </a:r>
            <a:r>
              <a:rPr lang="en-US" sz="2300" dirty="0" err="1">
                <a:solidFill>
                  <a:srgbClr val="000000"/>
                </a:solidFill>
                <a:latin typeface="Kollektif"/>
              </a:rPr>
              <a:t>maka</a:t>
            </a:r>
            <a:r>
              <a:rPr lang="en-US" sz="2300" dirty="0">
                <a:solidFill>
                  <a:srgbClr val="000000"/>
                </a:solidFill>
                <a:latin typeface="Kollektif"/>
              </a:rPr>
              <a:t> data </a:t>
            </a:r>
            <a:r>
              <a:rPr lang="en-US" sz="2300" dirty="0" err="1">
                <a:solidFill>
                  <a:srgbClr val="000000"/>
                </a:solidFill>
                <a:latin typeface="Kollektif"/>
              </a:rPr>
              <a:t>dalam</a:t>
            </a:r>
            <a:r>
              <a:rPr lang="en-US" sz="2300" dirty="0">
                <a:solidFill>
                  <a:srgbClr val="000000"/>
                </a:solidFill>
                <a:latin typeface="Kollektif"/>
              </a:rPr>
              <a:t> Data Editor SPSS </a:t>
            </a:r>
            <a:r>
              <a:rPr lang="en-US" sz="2300" dirty="0" err="1">
                <a:solidFill>
                  <a:srgbClr val="000000"/>
                </a:solidFill>
                <a:latin typeface="Kollektif"/>
              </a:rPr>
              <a:t>harus</a:t>
            </a:r>
            <a:r>
              <a:rPr lang="en-US" sz="2300" dirty="0">
                <a:solidFill>
                  <a:srgbClr val="000000"/>
                </a:solidFill>
                <a:latin typeface="Kollektif"/>
              </a:rPr>
              <a:t> </a:t>
            </a:r>
            <a:r>
              <a:rPr lang="en-US" sz="2300" dirty="0" err="1">
                <a:solidFill>
                  <a:srgbClr val="000000"/>
                </a:solidFill>
                <a:latin typeface="Kollektif"/>
              </a:rPr>
              <a:t>dibentuk</a:t>
            </a:r>
            <a:r>
              <a:rPr lang="en-US" sz="2300" dirty="0">
                <a:solidFill>
                  <a:srgbClr val="000000"/>
                </a:solidFill>
                <a:latin typeface="Kollektif"/>
              </a:rPr>
              <a:t> </a:t>
            </a:r>
            <a:r>
              <a:rPr lang="en-US" sz="2300" dirty="0" err="1">
                <a:solidFill>
                  <a:srgbClr val="000000"/>
                </a:solidFill>
                <a:latin typeface="Kollektif"/>
              </a:rPr>
              <a:t>dalam</a:t>
            </a:r>
            <a:r>
              <a:rPr lang="en-US" sz="2300" dirty="0">
                <a:solidFill>
                  <a:srgbClr val="000000"/>
                </a:solidFill>
                <a:latin typeface="Kollektif"/>
              </a:rPr>
              <a:t> </a:t>
            </a:r>
            <a:r>
              <a:rPr lang="en-US" sz="2300" dirty="0" err="1">
                <a:solidFill>
                  <a:srgbClr val="000000"/>
                </a:solidFill>
                <a:latin typeface="Kollektif"/>
              </a:rPr>
              <a:t>bentuk</a:t>
            </a:r>
            <a:r>
              <a:rPr lang="en-US" sz="2300" dirty="0">
                <a:solidFill>
                  <a:srgbClr val="000000"/>
                </a:solidFill>
                <a:latin typeface="Kollektif"/>
              </a:rPr>
              <a:t> baris (cases) dan </a:t>
            </a:r>
            <a:r>
              <a:rPr lang="en-US" sz="2300" dirty="0" err="1">
                <a:solidFill>
                  <a:srgbClr val="000000"/>
                </a:solidFill>
                <a:latin typeface="Kollektif"/>
              </a:rPr>
              <a:t>kolom</a:t>
            </a:r>
            <a:r>
              <a:rPr lang="en-US" sz="2300" dirty="0">
                <a:solidFill>
                  <a:srgbClr val="000000"/>
                </a:solidFill>
                <a:latin typeface="Kollektif"/>
              </a:rPr>
              <a:t> (variables). Case </a:t>
            </a:r>
            <a:r>
              <a:rPr lang="en-US" sz="2300" dirty="0" err="1">
                <a:solidFill>
                  <a:srgbClr val="000000"/>
                </a:solidFill>
                <a:latin typeface="Kollektif"/>
              </a:rPr>
              <a:t>berisi</a:t>
            </a:r>
            <a:r>
              <a:rPr lang="en-US" sz="2300" dirty="0">
                <a:solidFill>
                  <a:srgbClr val="000000"/>
                </a:solidFill>
                <a:latin typeface="Kollektif"/>
              </a:rPr>
              <a:t> </a:t>
            </a:r>
            <a:r>
              <a:rPr lang="en-US" sz="2300" dirty="0" err="1">
                <a:solidFill>
                  <a:srgbClr val="000000"/>
                </a:solidFill>
                <a:latin typeface="Kollektif"/>
              </a:rPr>
              <a:t>informasi</a:t>
            </a:r>
            <a:r>
              <a:rPr lang="en-US" sz="2300" dirty="0">
                <a:solidFill>
                  <a:srgbClr val="000000"/>
                </a:solidFill>
                <a:latin typeface="Kollektif"/>
              </a:rPr>
              <a:t> </a:t>
            </a:r>
            <a:r>
              <a:rPr lang="en-US" sz="2300" dirty="0" err="1">
                <a:solidFill>
                  <a:srgbClr val="000000"/>
                </a:solidFill>
                <a:latin typeface="Kollektif"/>
              </a:rPr>
              <a:t>untuk</a:t>
            </a:r>
            <a:r>
              <a:rPr lang="en-US" sz="2300" dirty="0">
                <a:solidFill>
                  <a:srgbClr val="000000"/>
                </a:solidFill>
                <a:latin typeface="Kollektif"/>
              </a:rPr>
              <a:t> </a:t>
            </a:r>
            <a:r>
              <a:rPr lang="en-US" sz="2300" dirty="0" err="1">
                <a:solidFill>
                  <a:srgbClr val="000000"/>
                </a:solidFill>
                <a:latin typeface="Kollektif"/>
              </a:rPr>
              <a:t>satu</a:t>
            </a:r>
            <a:r>
              <a:rPr lang="en-US" sz="2300" dirty="0">
                <a:solidFill>
                  <a:srgbClr val="000000"/>
                </a:solidFill>
                <a:latin typeface="Kollektif"/>
              </a:rPr>
              <a:t> unit </a:t>
            </a:r>
            <a:r>
              <a:rPr lang="en-US" sz="2300" dirty="0" err="1">
                <a:solidFill>
                  <a:srgbClr val="000000"/>
                </a:solidFill>
                <a:latin typeface="Kollektif"/>
              </a:rPr>
              <a:t>analisis</a:t>
            </a:r>
            <a:r>
              <a:rPr lang="en-US" sz="2300" dirty="0">
                <a:solidFill>
                  <a:srgbClr val="000000"/>
                </a:solidFill>
                <a:latin typeface="Kollektif"/>
              </a:rPr>
              <a:t>, </a:t>
            </a:r>
            <a:r>
              <a:rPr lang="en-US" sz="2300" dirty="0" err="1">
                <a:solidFill>
                  <a:srgbClr val="000000"/>
                </a:solidFill>
                <a:latin typeface="Kollektif"/>
              </a:rPr>
              <a:t>sedangkan</a:t>
            </a:r>
            <a:r>
              <a:rPr lang="en-US" sz="2300" dirty="0">
                <a:solidFill>
                  <a:srgbClr val="000000"/>
                </a:solidFill>
                <a:latin typeface="Kollektif"/>
              </a:rPr>
              <a:t> </a:t>
            </a:r>
            <a:r>
              <a:rPr lang="en-US" sz="2300" dirty="0" err="1">
                <a:solidFill>
                  <a:srgbClr val="000000"/>
                </a:solidFill>
                <a:latin typeface="Kollektif"/>
              </a:rPr>
              <a:t>variabel</a:t>
            </a:r>
            <a:r>
              <a:rPr lang="en-US" sz="2300" dirty="0">
                <a:solidFill>
                  <a:srgbClr val="000000"/>
                </a:solidFill>
                <a:latin typeface="Kollektif"/>
              </a:rPr>
              <a:t> </a:t>
            </a:r>
            <a:r>
              <a:rPr lang="en-US" sz="2300" dirty="0" err="1">
                <a:solidFill>
                  <a:srgbClr val="000000"/>
                </a:solidFill>
                <a:latin typeface="Kollektif"/>
              </a:rPr>
              <a:t>adalah</a:t>
            </a:r>
            <a:r>
              <a:rPr lang="en-US" sz="2300" dirty="0">
                <a:solidFill>
                  <a:srgbClr val="000000"/>
                </a:solidFill>
                <a:latin typeface="Kollektif"/>
              </a:rPr>
              <a:t> </a:t>
            </a:r>
            <a:r>
              <a:rPr lang="en-US" sz="2300" dirty="0" err="1">
                <a:solidFill>
                  <a:srgbClr val="000000"/>
                </a:solidFill>
                <a:latin typeface="Kollektif"/>
              </a:rPr>
              <a:t>informasi</a:t>
            </a:r>
            <a:r>
              <a:rPr lang="en-US" sz="2300" dirty="0">
                <a:solidFill>
                  <a:srgbClr val="000000"/>
                </a:solidFill>
                <a:latin typeface="Kollektif"/>
              </a:rPr>
              <a:t> yang </a:t>
            </a:r>
            <a:r>
              <a:rPr lang="en-US" sz="2300" dirty="0" err="1">
                <a:solidFill>
                  <a:srgbClr val="000000"/>
                </a:solidFill>
                <a:latin typeface="Kollektif"/>
              </a:rPr>
              <a:t>dikumpulkan</a:t>
            </a:r>
            <a:r>
              <a:rPr lang="en-US" sz="2300" dirty="0">
                <a:solidFill>
                  <a:srgbClr val="000000"/>
                </a:solidFill>
                <a:latin typeface="Kollektif"/>
              </a:rPr>
              <a:t> </a:t>
            </a:r>
            <a:r>
              <a:rPr lang="en-US" sz="2300" dirty="0" err="1">
                <a:solidFill>
                  <a:srgbClr val="000000"/>
                </a:solidFill>
                <a:latin typeface="Kollektif"/>
              </a:rPr>
              <a:t>dari</a:t>
            </a:r>
            <a:r>
              <a:rPr lang="en-US" sz="2300" dirty="0">
                <a:solidFill>
                  <a:srgbClr val="000000"/>
                </a:solidFill>
                <a:latin typeface="Kollektif"/>
              </a:rPr>
              <a:t> masing-masing </a:t>
            </a:r>
            <a:r>
              <a:rPr lang="en-US" sz="2300" dirty="0" err="1">
                <a:solidFill>
                  <a:srgbClr val="000000"/>
                </a:solidFill>
                <a:latin typeface="Kollektif"/>
              </a:rPr>
              <a:t>kasus</a:t>
            </a:r>
            <a:r>
              <a:rPr lang="en-US" sz="2300" dirty="0">
                <a:solidFill>
                  <a:srgbClr val="000000"/>
                </a:solidFill>
                <a:latin typeface="Kollektif"/>
              </a:rPr>
              <a:t>.</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75093" y="8325196"/>
            <a:ext cx="7315200" cy="3923607"/>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750" y="7745272"/>
            <a:ext cx="5996968" cy="32165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8650" y="-19050"/>
            <a:ext cx="4114800" cy="4114800"/>
          </a:xfrm>
          <a:prstGeom prst="rect">
            <a:avLst/>
          </a:prstGeom>
        </p:spPr>
      </p:pic>
      <p:pic>
        <p:nvPicPr>
          <p:cNvPr id="3" name="Picture 3"/>
          <p:cNvPicPr>
            <a:picLocks noChangeAspect="1"/>
          </p:cNvPicPr>
          <p:nvPr/>
        </p:nvPicPr>
        <p:blipFill>
          <a:blip r:embed="rId4"/>
          <a:srcRect/>
          <a:stretch>
            <a:fillRect/>
          </a:stretch>
        </p:blipFill>
        <p:spPr>
          <a:xfrm>
            <a:off x="1028700" y="646043"/>
            <a:ext cx="2091342" cy="209308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8650" y="4076700"/>
            <a:ext cx="4114800" cy="4114800"/>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28650" y="8172450"/>
            <a:ext cx="4114800" cy="4114800"/>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57575" y="-2124075"/>
            <a:ext cx="4114800" cy="41148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72375" y="-2124075"/>
            <a:ext cx="4114800"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87175" y="-2124075"/>
            <a:ext cx="4114800" cy="4114800"/>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01975" y="-2124075"/>
            <a:ext cx="4114800" cy="4114800"/>
          </a:xfrm>
          <a:prstGeom prst="rect">
            <a:avLst/>
          </a:prstGeom>
        </p:spPr>
      </p:pic>
      <p:grpSp>
        <p:nvGrpSpPr>
          <p:cNvPr id="10" name="Group 10"/>
          <p:cNvGrpSpPr/>
          <p:nvPr/>
        </p:nvGrpSpPr>
        <p:grpSpPr>
          <a:xfrm>
            <a:off x="6422736" y="897560"/>
            <a:ext cx="10528878" cy="1841570"/>
            <a:chOff x="0" y="0"/>
            <a:chExt cx="4413800" cy="772003"/>
          </a:xfrm>
        </p:grpSpPr>
        <p:sp>
          <p:nvSpPr>
            <p:cNvPr id="11" name="Freeform 11"/>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2" name="Freeform 12"/>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3" name="Freeform 13"/>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sp>
        <p:nvSpPr>
          <p:cNvPr id="14" name="TextBox 14"/>
          <p:cNvSpPr txBox="1"/>
          <p:nvPr/>
        </p:nvSpPr>
        <p:spPr>
          <a:xfrm>
            <a:off x="10818608" y="942975"/>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III</a:t>
            </a:r>
          </a:p>
        </p:txBody>
      </p:sp>
      <p:sp>
        <p:nvSpPr>
          <p:cNvPr id="15" name="TextBox 15"/>
          <p:cNvSpPr txBox="1"/>
          <p:nvPr/>
        </p:nvSpPr>
        <p:spPr>
          <a:xfrm>
            <a:off x="9340379" y="1587812"/>
            <a:ext cx="4693593"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Tahapan Manajemen Risiko</a:t>
            </a:r>
          </a:p>
        </p:txBody>
      </p:sp>
      <p:grpSp>
        <p:nvGrpSpPr>
          <p:cNvPr id="16" name="Group 16"/>
          <p:cNvGrpSpPr/>
          <p:nvPr/>
        </p:nvGrpSpPr>
        <p:grpSpPr>
          <a:xfrm>
            <a:off x="3834020" y="3583066"/>
            <a:ext cx="6692898" cy="1025368"/>
            <a:chOff x="0" y="0"/>
            <a:chExt cx="2264017" cy="346853"/>
          </a:xfrm>
        </p:grpSpPr>
        <p:sp>
          <p:nvSpPr>
            <p:cNvPr id="17" name="Freeform 17"/>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grpSp>
        <p:nvGrpSpPr>
          <p:cNvPr id="18" name="Group 18"/>
          <p:cNvGrpSpPr/>
          <p:nvPr/>
        </p:nvGrpSpPr>
        <p:grpSpPr>
          <a:xfrm>
            <a:off x="10818608" y="3564016"/>
            <a:ext cx="7040767" cy="1025368"/>
            <a:chOff x="0" y="0"/>
            <a:chExt cx="2381692" cy="346853"/>
          </a:xfrm>
        </p:grpSpPr>
        <p:sp>
          <p:nvSpPr>
            <p:cNvPr id="19" name="Freeform 19"/>
            <p:cNvSpPr/>
            <p:nvPr/>
          </p:nvSpPr>
          <p:spPr>
            <a:xfrm>
              <a:off x="0" y="0"/>
              <a:ext cx="2381692" cy="346853"/>
            </a:xfrm>
            <a:custGeom>
              <a:avLst/>
              <a:gdLst/>
              <a:ahLst/>
              <a:cxnLst/>
              <a:rect l="l" t="t" r="r" b="b"/>
              <a:pathLst>
                <a:path w="2381692" h="346853">
                  <a:moveTo>
                    <a:pt x="2257232" y="59690"/>
                  </a:moveTo>
                  <a:cubicBezTo>
                    <a:pt x="2292791" y="59690"/>
                    <a:pt x="2322001" y="88900"/>
                    <a:pt x="2322001" y="124460"/>
                  </a:cubicBezTo>
                  <a:lnTo>
                    <a:pt x="2322001" y="222393"/>
                  </a:lnTo>
                  <a:cubicBezTo>
                    <a:pt x="2322001" y="257953"/>
                    <a:pt x="2292791" y="287163"/>
                    <a:pt x="2257232" y="287163"/>
                  </a:cubicBezTo>
                  <a:lnTo>
                    <a:pt x="124460" y="287163"/>
                  </a:lnTo>
                  <a:cubicBezTo>
                    <a:pt x="88900" y="287163"/>
                    <a:pt x="59690" y="257953"/>
                    <a:pt x="59690" y="222393"/>
                  </a:cubicBezTo>
                  <a:lnTo>
                    <a:pt x="59690" y="124460"/>
                  </a:lnTo>
                  <a:cubicBezTo>
                    <a:pt x="59690" y="88900"/>
                    <a:pt x="88900" y="59690"/>
                    <a:pt x="124460" y="59690"/>
                  </a:cubicBezTo>
                  <a:lnTo>
                    <a:pt x="2257232" y="59690"/>
                  </a:lnTo>
                  <a:moveTo>
                    <a:pt x="2257232" y="0"/>
                  </a:moveTo>
                  <a:lnTo>
                    <a:pt x="124460" y="0"/>
                  </a:lnTo>
                  <a:cubicBezTo>
                    <a:pt x="55880" y="0"/>
                    <a:pt x="0" y="55880"/>
                    <a:pt x="0" y="124460"/>
                  </a:cubicBezTo>
                  <a:lnTo>
                    <a:pt x="0" y="222393"/>
                  </a:lnTo>
                  <a:cubicBezTo>
                    <a:pt x="0" y="290973"/>
                    <a:pt x="55880" y="346853"/>
                    <a:pt x="124460" y="346853"/>
                  </a:cubicBezTo>
                  <a:lnTo>
                    <a:pt x="2257232" y="346853"/>
                  </a:lnTo>
                  <a:cubicBezTo>
                    <a:pt x="2325812" y="346853"/>
                    <a:pt x="2381692" y="290973"/>
                    <a:pt x="2381692" y="222393"/>
                  </a:cubicBezTo>
                  <a:lnTo>
                    <a:pt x="2381692" y="124460"/>
                  </a:lnTo>
                  <a:cubicBezTo>
                    <a:pt x="2381692" y="55880"/>
                    <a:pt x="2325812" y="0"/>
                    <a:pt x="2257232" y="0"/>
                  </a:cubicBezTo>
                  <a:close/>
                </a:path>
              </a:pathLst>
            </a:custGeom>
            <a:solidFill>
              <a:srgbClr val="000000"/>
            </a:solidFill>
          </p:spPr>
        </p:sp>
      </p:grpSp>
      <p:grpSp>
        <p:nvGrpSpPr>
          <p:cNvPr id="20" name="Group 20"/>
          <p:cNvGrpSpPr/>
          <p:nvPr/>
        </p:nvGrpSpPr>
        <p:grpSpPr>
          <a:xfrm>
            <a:off x="3834020" y="5143500"/>
            <a:ext cx="6692898" cy="1025368"/>
            <a:chOff x="0" y="0"/>
            <a:chExt cx="2264017" cy="346853"/>
          </a:xfrm>
        </p:grpSpPr>
        <p:sp>
          <p:nvSpPr>
            <p:cNvPr id="21" name="Freeform 21"/>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grpSp>
        <p:nvGrpSpPr>
          <p:cNvPr id="22" name="Group 22"/>
          <p:cNvGrpSpPr/>
          <p:nvPr/>
        </p:nvGrpSpPr>
        <p:grpSpPr>
          <a:xfrm>
            <a:off x="3834020" y="6730457"/>
            <a:ext cx="6692898" cy="1025368"/>
            <a:chOff x="0" y="0"/>
            <a:chExt cx="2264017" cy="346853"/>
          </a:xfrm>
        </p:grpSpPr>
        <p:sp>
          <p:nvSpPr>
            <p:cNvPr id="23" name="Freeform 2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grpSp>
        <p:nvGrpSpPr>
          <p:cNvPr id="24" name="Group 24"/>
          <p:cNvGrpSpPr/>
          <p:nvPr/>
        </p:nvGrpSpPr>
        <p:grpSpPr>
          <a:xfrm>
            <a:off x="3834020" y="8232932"/>
            <a:ext cx="6692898" cy="1025368"/>
            <a:chOff x="0" y="0"/>
            <a:chExt cx="2264017" cy="346853"/>
          </a:xfrm>
        </p:grpSpPr>
        <p:sp>
          <p:nvSpPr>
            <p:cNvPr id="25" name="Freeform 25"/>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grpSp>
        <p:nvGrpSpPr>
          <p:cNvPr id="26" name="Group 26"/>
          <p:cNvGrpSpPr/>
          <p:nvPr/>
        </p:nvGrpSpPr>
        <p:grpSpPr>
          <a:xfrm>
            <a:off x="10818608" y="5143500"/>
            <a:ext cx="7040767" cy="1025368"/>
            <a:chOff x="0" y="0"/>
            <a:chExt cx="2381692" cy="346853"/>
          </a:xfrm>
        </p:grpSpPr>
        <p:sp>
          <p:nvSpPr>
            <p:cNvPr id="27" name="Freeform 27"/>
            <p:cNvSpPr/>
            <p:nvPr/>
          </p:nvSpPr>
          <p:spPr>
            <a:xfrm>
              <a:off x="0" y="0"/>
              <a:ext cx="2381692" cy="346853"/>
            </a:xfrm>
            <a:custGeom>
              <a:avLst/>
              <a:gdLst/>
              <a:ahLst/>
              <a:cxnLst/>
              <a:rect l="l" t="t" r="r" b="b"/>
              <a:pathLst>
                <a:path w="2381692" h="346853">
                  <a:moveTo>
                    <a:pt x="2257232" y="59690"/>
                  </a:moveTo>
                  <a:cubicBezTo>
                    <a:pt x="2292791" y="59690"/>
                    <a:pt x="2322001" y="88900"/>
                    <a:pt x="2322001" y="124460"/>
                  </a:cubicBezTo>
                  <a:lnTo>
                    <a:pt x="2322001" y="222393"/>
                  </a:lnTo>
                  <a:cubicBezTo>
                    <a:pt x="2322001" y="257953"/>
                    <a:pt x="2292791" y="287163"/>
                    <a:pt x="2257232" y="287163"/>
                  </a:cubicBezTo>
                  <a:lnTo>
                    <a:pt x="124460" y="287163"/>
                  </a:lnTo>
                  <a:cubicBezTo>
                    <a:pt x="88900" y="287163"/>
                    <a:pt x="59690" y="257953"/>
                    <a:pt x="59690" y="222393"/>
                  </a:cubicBezTo>
                  <a:lnTo>
                    <a:pt x="59690" y="124460"/>
                  </a:lnTo>
                  <a:cubicBezTo>
                    <a:pt x="59690" y="88900"/>
                    <a:pt x="88900" y="59690"/>
                    <a:pt x="124460" y="59690"/>
                  </a:cubicBezTo>
                  <a:lnTo>
                    <a:pt x="2257232" y="59690"/>
                  </a:lnTo>
                  <a:moveTo>
                    <a:pt x="2257232" y="0"/>
                  </a:moveTo>
                  <a:lnTo>
                    <a:pt x="124460" y="0"/>
                  </a:lnTo>
                  <a:cubicBezTo>
                    <a:pt x="55880" y="0"/>
                    <a:pt x="0" y="55880"/>
                    <a:pt x="0" y="124460"/>
                  </a:cubicBezTo>
                  <a:lnTo>
                    <a:pt x="0" y="222393"/>
                  </a:lnTo>
                  <a:cubicBezTo>
                    <a:pt x="0" y="290973"/>
                    <a:pt x="55880" y="346853"/>
                    <a:pt x="124460" y="346853"/>
                  </a:cubicBezTo>
                  <a:lnTo>
                    <a:pt x="2257232" y="346853"/>
                  </a:lnTo>
                  <a:cubicBezTo>
                    <a:pt x="2325812" y="346853"/>
                    <a:pt x="2381692" y="290973"/>
                    <a:pt x="2381692" y="222393"/>
                  </a:cubicBezTo>
                  <a:lnTo>
                    <a:pt x="2381692" y="124460"/>
                  </a:lnTo>
                  <a:cubicBezTo>
                    <a:pt x="2381692" y="55880"/>
                    <a:pt x="2325812" y="0"/>
                    <a:pt x="2257232" y="0"/>
                  </a:cubicBezTo>
                  <a:close/>
                </a:path>
              </a:pathLst>
            </a:custGeom>
            <a:solidFill>
              <a:srgbClr val="000000"/>
            </a:solidFill>
          </p:spPr>
        </p:sp>
      </p:grpSp>
      <p:grpSp>
        <p:nvGrpSpPr>
          <p:cNvPr id="28" name="Group 28"/>
          <p:cNvGrpSpPr/>
          <p:nvPr/>
        </p:nvGrpSpPr>
        <p:grpSpPr>
          <a:xfrm>
            <a:off x="10818608" y="6730457"/>
            <a:ext cx="7040767" cy="1025368"/>
            <a:chOff x="0" y="0"/>
            <a:chExt cx="2381692" cy="346853"/>
          </a:xfrm>
        </p:grpSpPr>
        <p:sp>
          <p:nvSpPr>
            <p:cNvPr id="29" name="Freeform 29"/>
            <p:cNvSpPr/>
            <p:nvPr/>
          </p:nvSpPr>
          <p:spPr>
            <a:xfrm>
              <a:off x="0" y="0"/>
              <a:ext cx="2381692" cy="346853"/>
            </a:xfrm>
            <a:custGeom>
              <a:avLst/>
              <a:gdLst/>
              <a:ahLst/>
              <a:cxnLst/>
              <a:rect l="l" t="t" r="r" b="b"/>
              <a:pathLst>
                <a:path w="2381692" h="346853">
                  <a:moveTo>
                    <a:pt x="2257232" y="59690"/>
                  </a:moveTo>
                  <a:cubicBezTo>
                    <a:pt x="2292791" y="59690"/>
                    <a:pt x="2322001" y="88900"/>
                    <a:pt x="2322001" y="124460"/>
                  </a:cubicBezTo>
                  <a:lnTo>
                    <a:pt x="2322001" y="222393"/>
                  </a:lnTo>
                  <a:cubicBezTo>
                    <a:pt x="2322001" y="257953"/>
                    <a:pt x="2292791" y="287163"/>
                    <a:pt x="2257232" y="287163"/>
                  </a:cubicBezTo>
                  <a:lnTo>
                    <a:pt x="124460" y="287163"/>
                  </a:lnTo>
                  <a:cubicBezTo>
                    <a:pt x="88900" y="287163"/>
                    <a:pt x="59690" y="257953"/>
                    <a:pt x="59690" y="222393"/>
                  </a:cubicBezTo>
                  <a:lnTo>
                    <a:pt x="59690" y="124460"/>
                  </a:lnTo>
                  <a:cubicBezTo>
                    <a:pt x="59690" y="88900"/>
                    <a:pt x="88900" y="59690"/>
                    <a:pt x="124460" y="59690"/>
                  </a:cubicBezTo>
                  <a:lnTo>
                    <a:pt x="2257232" y="59690"/>
                  </a:lnTo>
                  <a:moveTo>
                    <a:pt x="2257232" y="0"/>
                  </a:moveTo>
                  <a:lnTo>
                    <a:pt x="124460" y="0"/>
                  </a:lnTo>
                  <a:cubicBezTo>
                    <a:pt x="55880" y="0"/>
                    <a:pt x="0" y="55880"/>
                    <a:pt x="0" y="124460"/>
                  </a:cubicBezTo>
                  <a:lnTo>
                    <a:pt x="0" y="222393"/>
                  </a:lnTo>
                  <a:cubicBezTo>
                    <a:pt x="0" y="290973"/>
                    <a:pt x="55880" y="346853"/>
                    <a:pt x="124460" y="346853"/>
                  </a:cubicBezTo>
                  <a:lnTo>
                    <a:pt x="2257232" y="346853"/>
                  </a:lnTo>
                  <a:cubicBezTo>
                    <a:pt x="2325812" y="346853"/>
                    <a:pt x="2381692" y="290973"/>
                    <a:pt x="2381692" y="222393"/>
                  </a:cubicBezTo>
                  <a:lnTo>
                    <a:pt x="2381692" y="124460"/>
                  </a:lnTo>
                  <a:cubicBezTo>
                    <a:pt x="2381692" y="55880"/>
                    <a:pt x="2325812" y="0"/>
                    <a:pt x="2257232" y="0"/>
                  </a:cubicBezTo>
                  <a:close/>
                </a:path>
              </a:pathLst>
            </a:custGeom>
            <a:solidFill>
              <a:srgbClr val="000000"/>
            </a:solidFill>
          </p:spPr>
        </p:sp>
      </p:grpSp>
      <p:grpSp>
        <p:nvGrpSpPr>
          <p:cNvPr id="30" name="Group 30"/>
          <p:cNvGrpSpPr/>
          <p:nvPr/>
        </p:nvGrpSpPr>
        <p:grpSpPr>
          <a:xfrm>
            <a:off x="10818608" y="8172450"/>
            <a:ext cx="7040767" cy="1025368"/>
            <a:chOff x="0" y="0"/>
            <a:chExt cx="2381692" cy="346853"/>
          </a:xfrm>
        </p:grpSpPr>
        <p:sp>
          <p:nvSpPr>
            <p:cNvPr id="31" name="Freeform 31"/>
            <p:cNvSpPr/>
            <p:nvPr/>
          </p:nvSpPr>
          <p:spPr>
            <a:xfrm>
              <a:off x="0" y="0"/>
              <a:ext cx="2381692" cy="346853"/>
            </a:xfrm>
            <a:custGeom>
              <a:avLst/>
              <a:gdLst/>
              <a:ahLst/>
              <a:cxnLst/>
              <a:rect l="l" t="t" r="r" b="b"/>
              <a:pathLst>
                <a:path w="2381692" h="346853">
                  <a:moveTo>
                    <a:pt x="2257232" y="59690"/>
                  </a:moveTo>
                  <a:cubicBezTo>
                    <a:pt x="2292791" y="59690"/>
                    <a:pt x="2322001" y="88900"/>
                    <a:pt x="2322001" y="124460"/>
                  </a:cubicBezTo>
                  <a:lnTo>
                    <a:pt x="2322001" y="222393"/>
                  </a:lnTo>
                  <a:cubicBezTo>
                    <a:pt x="2322001" y="257953"/>
                    <a:pt x="2292791" y="287163"/>
                    <a:pt x="2257232" y="287163"/>
                  </a:cubicBezTo>
                  <a:lnTo>
                    <a:pt x="124460" y="287163"/>
                  </a:lnTo>
                  <a:cubicBezTo>
                    <a:pt x="88900" y="287163"/>
                    <a:pt x="59690" y="257953"/>
                    <a:pt x="59690" y="222393"/>
                  </a:cubicBezTo>
                  <a:lnTo>
                    <a:pt x="59690" y="124460"/>
                  </a:lnTo>
                  <a:cubicBezTo>
                    <a:pt x="59690" y="88900"/>
                    <a:pt x="88900" y="59690"/>
                    <a:pt x="124460" y="59690"/>
                  </a:cubicBezTo>
                  <a:lnTo>
                    <a:pt x="2257232" y="59690"/>
                  </a:lnTo>
                  <a:moveTo>
                    <a:pt x="2257232" y="0"/>
                  </a:moveTo>
                  <a:lnTo>
                    <a:pt x="124460" y="0"/>
                  </a:lnTo>
                  <a:cubicBezTo>
                    <a:pt x="55880" y="0"/>
                    <a:pt x="0" y="55880"/>
                    <a:pt x="0" y="124460"/>
                  </a:cubicBezTo>
                  <a:lnTo>
                    <a:pt x="0" y="222393"/>
                  </a:lnTo>
                  <a:cubicBezTo>
                    <a:pt x="0" y="290973"/>
                    <a:pt x="55880" y="346853"/>
                    <a:pt x="124460" y="346853"/>
                  </a:cubicBezTo>
                  <a:lnTo>
                    <a:pt x="2257232" y="346853"/>
                  </a:lnTo>
                  <a:cubicBezTo>
                    <a:pt x="2325812" y="346853"/>
                    <a:pt x="2381692" y="290973"/>
                    <a:pt x="2381692" y="222393"/>
                  </a:cubicBezTo>
                  <a:lnTo>
                    <a:pt x="2381692" y="124460"/>
                  </a:lnTo>
                  <a:cubicBezTo>
                    <a:pt x="2381692" y="55880"/>
                    <a:pt x="2325812" y="0"/>
                    <a:pt x="2257232" y="0"/>
                  </a:cubicBezTo>
                  <a:close/>
                </a:path>
              </a:pathLst>
            </a:custGeom>
            <a:solidFill>
              <a:srgbClr val="000000"/>
            </a:solidFill>
          </p:spPr>
        </p:sp>
      </p:grpSp>
      <p:sp>
        <p:nvSpPr>
          <p:cNvPr id="32" name="TextBox 32"/>
          <p:cNvSpPr txBox="1"/>
          <p:nvPr/>
        </p:nvSpPr>
        <p:spPr>
          <a:xfrm>
            <a:off x="4249114" y="3919538"/>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1. Membangun Kriteria Pengukuran Risiko</a:t>
            </a:r>
          </a:p>
        </p:txBody>
      </p:sp>
      <p:sp>
        <p:nvSpPr>
          <p:cNvPr id="33" name="TextBox 33"/>
          <p:cNvSpPr txBox="1"/>
          <p:nvPr/>
        </p:nvSpPr>
        <p:spPr>
          <a:xfrm>
            <a:off x="4249114" y="5451397"/>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2. Mengembangkan Profil Aset Informasi</a:t>
            </a:r>
          </a:p>
        </p:txBody>
      </p:sp>
      <p:sp>
        <p:nvSpPr>
          <p:cNvPr id="34" name="TextBox 34"/>
          <p:cNvSpPr txBox="1"/>
          <p:nvPr/>
        </p:nvSpPr>
        <p:spPr>
          <a:xfrm>
            <a:off x="4249114" y="7038354"/>
            <a:ext cx="5862709" cy="352425"/>
          </a:xfrm>
          <a:prstGeom prst="rect">
            <a:avLst/>
          </a:prstGeom>
        </p:spPr>
        <p:txBody>
          <a:bodyPr lIns="0" tIns="0" rIns="0" bIns="0" rtlCol="0" anchor="t">
            <a:spAutoFit/>
          </a:bodyPr>
          <a:lstStyle/>
          <a:p>
            <a:pPr>
              <a:lnSpc>
                <a:spcPts val="2400"/>
              </a:lnSpc>
              <a:spcBef>
                <a:spcPct val="0"/>
              </a:spcBef>
            </a:pPr>
            <a:r>
              <a:rPr lang="en-US" sz="2000" spc="100">
                <a:solidFill>
                  <a:srgbClr val="000000"/>
                </a:solidFill>
                <a:latin typeface="Kollektif Bold"/>
              </a:rPr>
              <a:t>3. Mengidentifikasi Kontainer Aset Informasi</a:t>
            </a:r>
          </a:p>
        </p:txBody>
      </p:sp>
      <p:sp>
        <p:nvSpPr>
          <p:cNvPr id="35" name="TextBox 35"/>
          <p:cNvSpPr txBox="1"/>
          <p:nvPr/>
        </p:nvSpPr>
        <p:spPr>
          <a:xfrm>
            <a:off x="4249114" y="8540828"/>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4. Mengidentifikasi Area Masalah</a:t>
            </a:r>
          </a:p>
        </p:txBody>
      </p:sp>
      <p:sp>
        <p:nvSpPr>
          <p:cNvPr id="36" name="TextBox 36"/>
          <p:cNvSpPr txBox="1"/>
          <p:nvPr/>
        </p:nvSpPr>
        <p:spPr>
          <a:xfrm>
            <a:off x="11407637" y="3871912"/>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5. Mengidentifikasi Skenario Ancaman</a:t>
            </a:r>
          </a:p>
        </p:txBody>
      </p:sp>
      <p:sp>
        <p:nvSpPr>
          <p:cNvPr id="37" name="TextBox 37"/>
          <p:cNvSpPr txBox="1"/>
          <p:nvPr/>
        </p:nvSpPr>
        <p:spPr>
          <a:xfrm>
            <a:off x="11396591" y="5451397"/>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6. Mengidentifikasi Risiko</a:t>
            </a:r>
          </a:p>
        </p:txBody>
      </p:sp>
      <p:sp>
        <p:nvSpPr>
          <p:cNvPr id="38" name="TextBox 38"/>
          <p:cNvSpPr txBox="1"/>
          <p:nvPr/>
        </p:nvSpPr>
        <p:spPr>
          <a:xfrm>
            <a:off x="11396591" y="7038354"/>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7. Menganalisis Risiko</a:t>
            </a:r>
          </a:p>
        </p:txBody>
      </p:sp>
      <p:sp>
        <p:nvSpPr>
          <p:cNvPr id="39" name="TextBox 39"/>
          <p:cNvSpPr txBox="1"/>
          <p:nvPr/>
        </p:nvSpPr>
        <p:spPr>
          <a:xfrm>
            <a:off x="11396591" y="8540828"/>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8. Memilih Pendekatan Mitigasi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a:stretch>
            <a:fillRect/>
          </a:stretch>
        </p:blipFill>
        <p:spPr>
          <a:xfrm>
            <a:off x="8275433" y="3858112"/>
            <a:ext cx="8390636" cy="2485726"/>
          </a:xfrm>
          <a:prstGeom prst="rect">
            <a:avLst/>
          </a:prstGeom>
        </p:spPr>
      </p:pic>
      <p:pic>
        <p:nvPicPr>
          <p:cNvPr id="15" name="Picture 15"/>
          <p:cNvPicPr>
            <a:picLocks noChangeAspect="1"/>
          </p:cNvPicPr>
          <p:nvPr/>
        </p:nvPicPr>
        <p:blipFill>
          <a:blip r:embed="rId7"/>
          <a:srcRect/>
          <a:stretch>
            <a:fillRect/>
          </a:stretch>
        </p:blipFill>
        <p:spPr>
          <a:xfrm>
            <a:off x="9379637" y="6795182"/>
            <a:ext cx="6182228" cy="2007513"/>
          </a:xfrm>
          <a:prstGeom prst="rect">
            <a:avLst/>
          </a:prstGeom>
        </p:spPr>
      </p:pic>
      <p:sp>
        <p:nvSpPr>
          <p:cNvPr id="16" name="TextBox 16"/>
          <p:cNvSpPr txBox="1"/>
          <p:nvPr/>
        </p:nvSpPr>
        <p:spPr>
          <a:xfrm>
            <a:off x="1028700" y="4485361"/>
            <a:ext cx="6780283" cy="1968223"/>
          </a:xfrm>
          <a:prstGeom prst="rect">
            <a:avLst/>
          </a:prstGeom>
        </p:spPr>
        <p:txBody>
          <a:bodyPr lIns="0" tIns="0" rIns="0" bIns="0" rtlCol="0" anchor="t">
            <a:spAutoFit/>
          </a:bodyPr>
          <a:lstStyle/>
          <a:p>
            <a:pPr algn="just">
              <a:lnSpc>
                <a:spcPts val="2581"/>
              </a:lnSpc>
              <a:spcBef>
                <a:spcPct val="0"/>
              </a:spcBef>
            </a:pPr>
            <a:r>
              <a:rPr lang="en-US" sz="1843" dirty="0">
                <a:solidFill>
                  <a:srgbClr val="000000"/>
                </a:solidFill>
                <a:latin typeface="Kollektif"/>
              </a:rPr>
              <a:t>Pada </a:t>
            </a:r>
            <a:r>
              <a:rPr lang="en-US" sz="1843" dirty="0" err="1">
                <a:solidFill>
                  <a:srgbClr val="000000"/>
                </a:solidFill>
                <a:latin typeface="Kollektif"/>
              </a:rPr>
              <a:t>tahapan</a:t>
            </a:r>
            <a:r>
              <a:rPr lang="en-US" sz="1843" dirty="0">
                <a:solidFill>
                  <a:srgbClr val="000000"/>
                </a:solidFill>
                <a:latin typeface="Kollektif"/>
              </a:rPr>
              <a:t> </a:t>
            </a:r>
            <a:r>
              <a:rPr lang="en-US" sz="1843" dirty="0" err="1">
                <a:solidFill>
                  <a:srgbClr val="000000"/>
                </a:solidFill>
                <a:latin typeface="Kollektif"/>
              </a:rPr>
              <a:t>pertama</a:t>
            </a:r>
            <a:r>
              <a:rPr lang="en-US" sz="1843" dirty="0">
                <a:solidFill>
                  <a:srgbClr val="000000"/>
                </a:solidFill>
                <a:latin typeface="Kollektif"/>
              </a:rPr>
              <a:t>, </a:t>
            </a:r>
            <a:r>
              <a:rPr lang="en-US" sz="1843" dirty="0" err="1">
                <a:solidFill>
                  <a:srgbClr val="000000"/>
                </a:solidFill>
                <a:latin typeface="Kollektif"/>
              </a:rPr>
              <a:t>perlu</a:t>
            </a:r>
            <a:r>
              <a:rPr lang="en-US" sz="1843" dirty="0">
                <a:solidFill>
                  <a:srgbClr val="000000"/>
                </a:solidFill>
                <a:latin typeface="Kollektif"/>
              </a:rPr>
              <a:t> </a:t>
            </a:r>
            <a:r>
              <a:rPr lang="en-US" sz="1843" dirty="0" err="1">
                <a:solidFill>
                  <a:srgbClr val="000000"/>
                </a:solidFill>
                <a:latin typeface="Kollektif"/>
              </a:rPr>
              <a:t>membangun</a:t>
            </a:r>
            <a:r>
              <a:rPr lang="en-US" sz="1843" dirty="0">
                <a:solidFill>
                  <a:srgbClr val="000000"/>
                </a:solidFill>
                <a:latin typeface="Kollektif"/>
              </a:rPr>
              <a:t> organizational drivers </a:t>
            </a:r>
            <a:r>
              <a:rPr lang="en-US" sz="1843" dirty="0" err="1">
                <a:solidFill>
                  <a:srgbClr val="000000"/>
                </a:solidFill>
                <a:latin typeface="Kollektif"/>
              </a:rPr>
              <a:t>dari</a:t>
            </a:r>
            <a:r>
              <a:rPr lang="en-US" sz="1843" dirty="0">
                <a:solidFill>
                  <a:srgbClr val="000000"/>
                </a:solidFill>
                <a:latin typeface="Kollektif"/>
              </a:rPr>
              <a:t> </a:t>
            </a:r>
            <a:r>
              <a:rPr lang="en-US" sz="1843" dirty="0" err="1">
                <a:solidFill>
                  <a:srgbClr val="000000"/>
                </a:solidFill>
                <a:latin typeface="Kollektif"/>
              </a:rPr>
              <a:t>pengelolaan</a:t>
            </a:r>
            <a:r>
              <a:rPr lang="en-US" sz="1843" dirty="0">
                <a:solidFill>
                  <a:srgbClr val="000000"/>
                </a:solidFill>
                <a:latin typeface="Kollektif"/>
              </a:rPr>
              <a:t> </a:t>
            </a:r>
            <a:r>
              <a:rPr lang="en-US" sz="1843" dirty="0" err="1">
                <a:solidFill>
                  <a:srgbClr val="000000"/>
                </a:solidFill>
                <a:latin typeface="Kollektif"/>
              </a:rPr>
              <a:t>akun</a:t>
            </a:r>
            <a:r>
              <a:rPr lang="en-US" sz="1843" dirty="0">
                <a:solidFill>
                  <a:srgbClr val="000000"/>
                </a:solidFill>
                <a:latin typeface="Kollektif"/>
              </a:rPr>
              <a:t> Instagram Universitas Pembangunan Nasional Veteran Jakarta. Organizational drivers </a:t>
            </a:r>
            <a:r>
              <a:rPr lang="en-US" sz="1843" dirty="0" err="1">
                <a:solidFill>
                  <a:srgbClr val="000000"/>
                </a:solidFill>
                <a:latin typeface="Kollektif"/>
              </a:rPr>
              <a:t>ini</a:t>
            </a:r>
            <a:r>
              <a:rPr lang="en-US" sz="1843" dirty="0">
                <a:solidFill>
                  <a:srgbClr val="000000"/>
                </a:solidFill>
                <a:latin typeface="Kollektif"/>
              </a:rPr>
              <a:t> </a:t>
            </a:r>
            <a:r>
              <a:rPr lang="en-US" sz="1843" dirty="0" err="1">
                <a:solidFill>
                  <a:srgbClr val="000000"/>
                </a:solidFill>
                <a:latin typeface="Kollektif"/>
              </a:rPr>
              <a:t>guna</a:t>
            </a:r>
            <a:r>
              <a:rPr lang="en-US" sz="1843" dirty="0">
                <a:solidFill>
                  <a:srgbClr val="000000"/>
                </a:solidFill>
                <a:latin typeface="Kollektif"/>
              </a:rPr>
              <a:t> </a:t>
            </a:r>
            <a:r>
              <a:rPr lang="en-US" sz="1843" dirty="0" err="1">
                <a:solidFill>
                  <a:srgbClr val="000000"/>
                </a:solidFill>
                <a:latin typeface="Kollektif"/>
              </a:rPr>
              <a:t>memudahkan</a:t>
            </a:r>
            <a:r>
              <a:rPr lang="en-US" sz="1843" dirty="0">
                <a:solidFill>
                  <a:srgbClr val="000000"/>
                </a:solidFill>
                <a:latin typeface="Kollektif"/>
              </a:rPr>
              <a:t> </a:t>
            </a:r>
            <a:r>
              <a:rPr lang="en-US" sz="1843" dirty="0" err="1">
                <a:solidFill>
                  <a:srgbClr val="000000"/>
                </a:solidFill>
                <a:latin typeface="Kollektif"/>
              </a:rPr>
              <a:t>pengguna</a:t>
            </a:r>
            <a:r>
              <a:rPr lang="en-US" sz="1843" dirty="0">
                <a:solidFill>
                  <a:srgbClr val="000000"/>
                </a:solidFill>
                <a:latin typeface="Kollektif"/>
              </a:rPr>
              <a:t> </a:t>
            </a:r>
            <a:r>
              <a:rPr lang="en-US" sz="1843" dirty="0" err="1">
                <a:solidFill>
                  <a:srgbClr val="000000"/>
                </a:solidFill>
                <a:latin typeface="Kollektif"/>
              </a:rPr>
              <a:t>untuk</a:t>
            </a:r>
            <a:r>
              <a:rPr lang="en-US" sz="1843" dirty="0">
                <a:solidFill>
                  <a:srgbClr val="000000"/>
                </a:solidFill>
                <a:latin typeface="Kollektif"/>
              </a:rPr>
              <a:t> </a:t>
            </a:r>
            <a:r>
              <a:rPr lang="en-US" sz="1843" dirty="0" err="1">
                <a:solidFill>
                  <a:srgbClr val="000000"/>
                </a:solidFill>
                <a:latin typeface="Kollektif"/>
              </a:rPr>
              <a:t>melihat</a:t>
            </a:r>
            <a:r>
              <a:rPr lang="en-US" sz="1843" dirty="0">
                <a:solidFill>
                  <a:srgbClr val="000000"/>
                </a:solidFill>
                <a:latin typeface="Kollektif"/>
              </a:rPr>
              <a:t> </a:t>
            </a:r>
            <a:r>
              <a:rPr lang="en-US" sz="1843" dirty="0" err="1">
                <a:solidFill>
                  <a:srgbClr val="000000"/>
                </a:solidFill>
                <a:latin typeface="Kollektif"/>
              </a:rPr>
              <a:t>informasi</a:t>
            </a:r>
            <a:r>
              <a:rPr lang="en-US" sz="1843" dirty="0">
                <a:solidFill>
                  <a:srgbClr val="000000"/>
                </a:solidFill>
                <a:latin typeface="Kollektif"/>
              </a:rPr>
              <a:t> yang </a:t>
            </a:r>
            <a:r>
              <a:rPr lang="en-US" sz="1843" dirty="0" err="1">
                <a:solidFill>
                  <a:srgbClr val="000000"/>
                </a:solidFill>
                <a:latin typeface="Kollektif"/>
              </a:rPr>
              <a:t>disebarkan</a:t>
            </a:r>
            <a:r>
              <a:rPr lang="en-US" sz="1843" dirty="0">
                <a:solidFill>
                  <a:srgbClr val="000000"/>
                </a:solidFill>
                <a:latin typeface="Kollektif"/>
              </a:rPr>
              <a:t>. Adapun organizational drivers </a:t>
            </a:r>
            <a:r>
              <a:rPr lang="en-US" sz="1843" dirty="0" err="1">
                <a:solidFill>
                  <a:srgbClr val="000000"/>
                </a:solidFill>
                <a:latin typeface="Kollektif"/>
              </a:rPr>
              <a:t>dari</a:t>
            </a:r>
            <a:r>
              <a:rPr lang="en-US" sz="1843" dirty="0">
                <a:solidFill>
                  <a:srgbClr val="000000"/>
                </a:solidFill>
                <a:latin typeface="Kollektif"/>
              </a:rPr>
              <a:t> </a:t>
            </a:r>
            <a:r>
              <a:rPr lang="en-US" sz="1843" dirty="0" err="1">
                <a:solidFill>
                  <a:srgbClr val="000000"/>
                </a:solidFill>
                <a:latin typeface="Kollektif"/>
              </a:rPr>
              <a:t>akun</a:t>
            </a:r>
            <a:r>
              <a:rPr lang="en-US" sz="1843" dirty="0">
                <a:solidFill>
                  <a:srgbClr val="000000"/>
                </a:solidFill>
                <a:latin typeface="Kollektif"/>
              </a:rPr>
              <a:t> Instagram Universitas Pembangunan Nasional Veteran Jakarta </a:t>
            </a:r>
            <a:r>
              <a:rPr lang="en-US" sz="1843" dirty="0" err="1">
                <a:solidFill>
                  <a:srgbClr val="000000"/>
                </a:solidFill>
                <a:latin typeface="Kollektif"/>
              </a:rPr>
              <a:t>adalah</a:t>
            </a:r>
            <a:r>
              <a:rPr lang="en-US" sz="1843" dirty="0">
                <a:solidFill>
                  <a:srgbClr val="000000"/>
                </a:solidFill>
                <a:latin typeface="Kollektif"/>
              </a:rPr>
              <a:t> </a:t>
            </a:r>
            <a:r>
              <a:rPr lang="en-US" sz="1843" dirty="0" err="1">
                <a:solidFill>
                  <a:srgbClr val="000000"/>
                </a:solidFill>
                <a:latin typeface="Kollektif"/>
              </a:rPr>
              <a:t>sebagai</a:t>
            </a:r>
            <a:r>
              <a:rPr lang="en-US" sz="1843" dirty="0">
                <a:solidFill>
                  <a:srgbClr val="000000"/>
                </a:solidFill>
                <a:latin typeface="Kollektif"/>
              </a:rPr>
              <a:t> </a:t>
            </a:r>
            <a:r>
              <a:rPr lang="en-US" sz="1843" dirty="0" err="1">
                <a:solidFill>
                  <a:srgbClr val="000000"/>
                </a:solidFill>
                <a:latin typeface="Kollektif"/>
              </a:rPr>
              <a:t>berikut</a:t>
            </a:r>
            <a:r>
              <a:rPr lang="en-US" sz="1843" dirty="0">
                <a:solidFill>
                  <a:srgbClr val="000000"/>
                </a:solidFill>
                <a:latin typeface="Kollektif"/>
              </a:rPr>
              <a:t>:</a:t>
            </a:r>
          </a:p>
        </p:txBody>
      </p:sp>
      <p:sp>
        <p:nvSpPr>
          <p:cNvPr id="17" name="TextBox 17"/>
          <p:cNvSpPr txBox="1"/>
          <p:nvPr/>
        </p:nvSpPr>
        <p:spPr>
          <a:xfrm>
            <a:off x="8275433" y="41910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18" name="TextBox 18"/>
          <p:cNvSpPr txBox="1"/>
          <p:nvPr/>
        </p:nvSpPr>
        <p:spPr>
          <a:xfrm>
            <a:off x="7960147" y="107359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19" name="TextBox 19"/>
          <p:cNvSpPr txBox="1"/>
          <p:nvPr/>
        </p:nvSpPr>
        <p:spPr>
          <a:xfrm>
            <a:off x="6212646"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1. Membangun Kriteria Pengukuran Risiko</a:t>
            </a:r>
          </a:p>
        </p:txBody>
      </p:sp>
      <p:sp>
        <p:nvSpPr>
          <p:cNvPr id="20" name="TextBox 20"/>
          <p:cNvSpPr txBox="1"/>
          <p:nvPr/>
        </p:nvSpPr>
        <p:spPr>
          <a:xfrm>
            <a:off x="1028700" y="6477000"/>
            <a:ext cx="7042772" cy="1321938"/>
          </a:xfrm>
          <a:prstGeom prst="rect">
            <a:avLst/>
          </a:prstGeom>
        </p:spPr>
        <p:txBody>
          <a:bodyPr lIns="0" tIns="0" rIns="0" bIns="0" rtlCol="0" anchor="t">
            <a:spAutoFit/>
          </a:bodyPr>
          <a:lstStyle/>
          <a:p>
            <a:pPr>
              <a:lnSpc>
                <a:spcPts val="2581"/>
              </a:lnSpc>
            </a:pPr>
            <a:r>
              <a:rPr lang="en-US" sz="1843" dirty="0">
                <a:solidFill>
                  <a:srgbClr val="000000"/>
                </a:solidFill>
                <a:latin typeface="Kollektif"/>
              </a:rPr>
              <a:t>A.  </a:t>
            </a:r>
            <a:r>
              <a:rPr lang="en-US" sz="1843" dirty="0" err="1">
                <a:solidFill>
                  <a:srgbClr val="000000"/>
                </a:solidFill>
                <a:latin typeface="Kollektif"/>
              </a:rPr>
              <a:t>Membuka</a:t>
            </a:r>
            <a:r>
              <a:rPr lang="en-US" sz="1843" dirty="0">
                <a:solidFill>
                  <a:srgbClr val="000000"/>
                </a:solidFill>
                <a:latin typeface="Kollektif"/>
              </a:rPr>
              <a:t> </a:t>
            </a:r>
            <a:r>
              <a:rPr lang="en-US" sz="1843" dirty="0" err="1">
                <a:solidFill>
                  <a:srgbClr val="000000"/>
                </a:solidFill>
                <a:latin typeface="Kollektif"/>
              </a:rPr>
              <a:t>aplikasi</a:t>
            </a:r>
            <a:r>
              <a:rPr lang="en-US" sz="1843" dirty="0">
                <a:solidFill>
                  <a:srgbClr val="000000"/>
                </a:solidFill>
                <a:latin typeface="Kollektif"/>
              </a:rPr>
              <a:t> Instagram.</a:t>
            </a:r>
          </a:p>
          <a:p>
            <a:pPr>
              <a:lnSpc>
                <a:spcPts val="2581"/>
              </a:lnSpc>
            </a:pPr>
            <a:r>
              <a:rPr lang="en-US" sz="1840" dirty="0">
                <a:solidFill>
                  <a:srgbClr val="000000"/>
                </a:solidFill>
                <a:latin typeface="Kollektif" panose="020B0604020202020204" charset="0"/>
              </a:rPr>
              <a:t>B.   Login </a:t>
            </a:r>
            <a:r>
              <a:rPr lang="en-US" sz="1840" dirty="0" err="1">
                <a:solidFill>
                  <a:srgbClr val="000000"/>
                </a:solidFill>
                <a:latin typeface="Kollektif" panose="020B0604020202020204" charset="0"/>
              </a:rPr>
              <a:t>dengan</a:t>
            </a:r>
            <a:r>
              <a:rPr lang="en-US" sz="1840" dirty="0">
                <a:solidFill>
                  <a:srgbClr val="000000"/>
                </a:solidFill>
                <a:latin typeface="Kollektif" panose="020B0604020202020204" charset="0"/>
              </a:rPr>
              <a:t> username dan password yang </a:t>
            </a:r>
            <a:r>
              <a:rPr lang="en-US" sz="1840" dirty="0" err="1">
                <a:solidFill>
                  <a:srgbClr val="000000"/>
                </a:solidFill>
                <a:latin typeface="Kollektif" panose="020B0604020202020204" charset="0"/>
              </a:rPr>
              <a:t>telah</a:t>
            </a:r>
            <a:r>
              <a:rPr lang="en-US" sz="1840" dirty="0">
                <a:solidFill>
                  <a:srgbClr val="000000"/>
                </a:solidFill>
                <a:latin typeface="Kollektif" panose="020B0604020202020204" charset="0"/>
              </a:rPr>
              <a:t> </a:t>
            </a:r>
            <a:r>
              <a:rPr lang="en-US" sz="1840" dirty="0" err="1">
                <a:solidFill>
                  <a:srgbClr val="000000"/>
                </a:solidFill>
                <a:latin typeface="Kollektif" panose="020B0604020202020204" charset="0"/>
              </a:rPr>
              <a:t>didaftarkan</a:t>
            </a:r>
            <a:r>
              <a:rPr lang="en-US" sz="1840" dirty="0">
                <a:solidFill>
                  <a:srgbClr val="000000"/>
                </a:solidFill>
                <a:latin typeface="Kollektif" panose="020B0604020202020204" charset="0"/>
              </a:rPr>
              <a:t>.</a:t>
            </a:r>
          </a:p>
          <a:p>
            <a:pPr>
              <a:lnSpc>
                <a:spcPts val="2581"/>
              </a:lnSpc>
            </a:pPr>
            <a:r>
              <a:rPr lang="en-US" sz="1840" dirty="0">
                <a:solidFill>
                  <a:srgbClr val="000000"/>
                </a:solidFill>
                <a:latin typeface="Kollektif" panose="020B0604020202020204" charset="0"/>
              </a:rPr>
              <a:t>C.   </a:t>
            </a:r>
            <a:r>
              <a:rPr lang="en-US" sz="1840" dirty="0" err="1">
                <a:solidFill>
                  <a:srgbClr val="000000"/>
                </a:solidFill>
                <a:latin typeface="Kollektif" panose="020B0604020202020204" charset="0"/>
              </a:rPr>
              <a:t>Ketikkan</a:t>
            </a:r>
            <a:r>
              <a:rPr lang="en-US" sz="1840" dirty="0">
                <a:solidFill>
                  <a:srgbClr val="000000"/>
                </a:solidFill>
                <a:latin typeface="Kollektif" panose="020B0604020202020204" charset="0"/>
              </a:rPr>
              <a:t> username </a:t>
            </a:r>
            <a:r>
              <a:rPr lang="en-US" sz="1840" dirty="0" err="1">
                <a:solidFill>
                  <a:srgbClr val="000000"/>
                </a:solidFill>
                <a:latin typeface="Kollektif" panose="020B0604020202020204" charset="0"/>
              </a:rPr>
              <a:t>upnveteranjakarta</a:t>
            </a:r>
            <a:r>
              <a:rPr lang="en-US" sz="1840" dirty="0">
                <a:solidFill>
                  <a:srgbClr val="000000"/>
                </a:solidFill>
                <a:latin typeface="Kollektif" panose="020B0604020202020204" charset="0"/>
              </a:rPr>
              <a:t> pada </a:t>
            </a:r>
            <a:r>
              <a:rPr lang="en-US" sz="1840" dirty="0" err="1">
                <a:solidFill>
                  <a:srgbClr val="000000"/>
                </a:solidFill>
                <a:latin typeface="Kollektif" panose="020B0604020202020204" charset="0"/>
              </a:rPr>
              <a:t>kolom</a:t>
            </a:r>
            <a:r>
              <a:rPr lang="en-US" sz="1840" dirty="0">
                <a:solidFill>
                  <a:srgbClr val="000000"/>
                </a:solidFill>
                <a:latin typeface="Kollektif" panose="020B0604020202020204" charset="0"/>
              </a:rPr>
              <a:t> </a:t>
            </a:r>
            <a:r>
              <a:rPr lang="en-US" sz="1840" dirty="0" err="1">
                <a:solidFill>
                  <a:srgbClr val="000000"/>
                </a:solidFill>
                <a:latin typeface="Kollektif" panose="020B0604020202020204" charset="0"/>
              </a:rPr>
              <a:t>pencarian</a:t>
            </a:r>
            <a:r>
              <a:rPr lang="en-US" sz="1840" dirty="0">
                <a:solidFill>
                  <a:srgbClr val="000000"/>
                </a:solidFill>
                <a:latin typeface="Kollektif" panose="020B0604020202020204" charset="0"/>
              </a:rPr>
              <a:t>.</a:t>
            </a:r>
          </a:p>
          <a:p>
            <a:pPr>
              <a:lnSpc>
                <a:spcPts val="2581"/>
              </a:lnSpc>
              <a:spcBef>
                <a:spcPct val="0"/>
              </a:spcBef>
            </a:pPr>
            <a:r>
              <a:rPr lang="en-US" sz="1840" dirty="0" err="1">
                <a:solidFill>
                  <a:srgbClr val="000000"/>
                </a:solidFill>
                <a:latin typeface="Kollektif" panose="020B0604020202020204" charset="0"/>
              </a:rPr>
              <a:t>Sistem</a:t>
            </a:r>
            <a:r>
              <a:rPr lang="en-US" sz="1840" dirty="0">
                <a:solidFill>
                  <a:srgbClr val="000000"/>
                </a:solidFill>
                <a:latin typeface="Kollektif" panose="020B0604020202020204" charset="0"/>
              </a:rPr>
              <a:t> </a:t>
            </a:r>
            <a:r>
              <a:rPr lang="en-US" sz="1840" dirty="0" err="1">
                <a:solidFill>
                  <a:srgbClr val="000000"/>
                </a:solidFill>
                <a:latin typeface="Kollektif" panose="020B0604020202020204" charset="0"/>
              </a:rPr>
              <a:t>menampilkan</a:t>
            </a:r>
            <a:r>
              <a:rPr lang="en-US" sz="1840" dirty="0">
                <a:solidFill>
                  <a:srgbClr val="000000"/>
                </a:solidFill>
                <a:latin typeface="Kollektif" panose="020B0604020202020204" charset="0"/>
              </a:rPr>
              <a:t> </a:t>
            </a:r>
            <a:r>
              <a:rPr lang="en-US" sz="1840" dirty="0" err="1">
                <a:solidFill>
                  <a:srgbClr val="000000"/>
                </a:solidFill>
                <a:latin typeface="Kollektif" panose="020B0604020202020204" charset="0"/>
              </a:rPr>
              <a:t>profil</a:t>
            </a:r>
            <a:r>
              <a:rPr lang="en-US" sz="1840" dirty="0">
                <a:solidFill>
                  <a:srgbClr val="000000"/>
                </a:solidFill>
                <a:latin typeface="Kollektif" panose="020B0604020202020204" charset="0"/>
              </a:rPr>
              <a:t>.</a:t>
            </a:r>
          </a:p>
        </p:txBody>
      </p:sp>
      <p:sp>
        <p:nvSpPr>
          <p:cNvPr id="21" name="TextBox 21"/>
          <p:cNvSpPr txBox="1"/>
          <p:nvPr/>
        </p:nvSpPr>
        <p:spPr>
          <a:xfrm>
            <a:off x="1028700" y="7916517"/>
            <a:ext cx="6780283" cy="998796"/>
          </a:xfrm>
          <a:prstGeom prst="rect">
            <a:avLst/>
          </a:prstGeom>
        </p:spPr>
        <p:txBody>
          <a:bodyPr lIns="0" tIns="0" rIns="0" bIns="0" rtlCol="0" anchor="t">
            <a:spAutoFit/>
          </a:bodyPr>
          <a:lstStyle/>
          <a:p>
            <a:pPr>
              <a:lnSpc>
                <a:spcPts val="2581"/>
              </a:lnSpc>
              <a:spcBef>
                <a:spcPct val="0"/>
              </a:spcBef>
            </a:pPr>
            <a:r>
              <a:rPr lang="en-US" sz="1843">
                <a:solidFill>
                  <a:srgbClr val="000000"/>
                </a:solidFill>
                <a:latin typeface="Kollektif"/>
              </a:rPr>
              <a:t>Setelah membangun organizational drivers, maka dilakukan penentuan impact area dan memberikan nilai skala prioritas pada impact area yang ada. </a:t>
            </a:r>
          </a:p>
        </p:txBody>
      </p:sp>
      <p:sp>
        <p:nvSpPr>
          <p:cNvPr id="22" name="TextBox 22"/>
          <p:cNvSpPr txBox="1"/>
          <p:nvPr/>
        </p:nvSpPr>
        <p:spPr>
          <a:xfrm>
            <a:off x="10554921" y="6444059"/>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I. Impact Area dan Reputasi Kepercayaan Pelanggan.</a:t>
            </a:r>
          </a:p>
        </p:txBody>
      </p:sp>
      <p:sp>
        <p:nvSpPr>
          <p:cNvPr id="23" name="TextBox 23"/>
          <p:cNvSpPr txBox="1"/>
          <p:nvPr/>
        </p:nvSpPr>
        <p:spPr>
          <a:xfrm>
            <a:off x="11248998" y="9086850"/>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II. Skala Prioritas Impact Area.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sp>
        <p:nvSpPr>
          <p:cNvPr id="14" name="TextBox 14"/>
          <p:cNvSpPr txBox="1"/>
          <p:nvPr/>
        </p:nvSpPr>
        <p:spPr>
          <a:xfrm>
            <a:off x="1028700" y="4296538"/>
            <a:ext cx="6780283" cy="5522792"/>
          </a:xfrm>
          <a:prstGeom prst="rect">
            <a:avLst/>
          </a:prstGeom>
        </p:spPr>
        <p:txBody>
          <a:bodyPr lIns="0" tIns="0" rIns="0" bIns="0" rtlCol="0" anchor="t">
            <a:spAutoFit/>
          </a:bodyPr>
          <a:lstStyle/>
          <a:p>
            <a:pPr algn="just">
              <a:lnSpc>
                <a:spcPts val="2581"/>
              </a:lnSpc>
              <a:spcBef>
                <a:spcPct val="0"/>
              </a:spcBef>
            </a:pPr>
            <a:r>
              <a:rPr lang="en-US" sz="1843">
                <a:solidFill>
                  <a:srgbClr val="000000"/>
                </a:solidFill>
                <a:latin typeface="Kollektif"/>
              </a:rPr>
              <a:t>	Pada tahapan kedua, proses pengembangan information asset profile harus ditentukan informasi kritis yang berdasarkan core process, dimulai dari data audiences hingga laporan insight secara berkala. Kemudian yang harus dilakukan selanjutnya yaitu menentukan aset informasi sensitive yang dicatat pada critical asset information worksheet. Aset informasi yang dipilih harus mempertimbangkan hal-hal berikut:</a:t>
            </a:r>
          </a:p>
          <a:p>
            <a:pPr algn="just">
              <a:lnSpc>
                <a:spcPts val="2581"/>
              </a:lnSpc>
              <a:spcBef>
                <a:spcPct val="0"/>
              </a:spcBef>
            </a:pPr>
            <a:r>
              <a:rPr lang="en-US" sz="1843">
                <a:solidFill>
                  <a:srgbClr val="000000"/>
                </a:solidFill>
                <a:latin typeface="Kollektif"/>
              </a:rPr>
              <a:t>A.  Aset informasi yang penting dan digunakan dalam kegiatan sehari-hari.</a:t>
            </a:r>
          </a:p>
          <a:p>
            <a:pPr algn="just">
              <a:lnSpc>
                <a:spcPts val="2581"/>
              </a:lnSpc>
              <a:spcBef>
                <a:spcPct val="0"/>
              </a:spcBef>
            </a:pPr>
            <a:r>
              <a:rPr lang="en-US" sz="1843">
                <a:solidFill>
                  <a:srgbClr val="000000"/>
                </a:solidFill>
                <a:latin typeface="Kollektif"/>
              </a:rPr>
              <a:t>B.   Aset informasi yang jika hilang dapat mengganggu tujuan dan misi organisasi.</a:t>
            </a:r>
          </a:p>
          <a:p>
            <a:pPr algn="just">
              <a:lnSpc>
                <a:spcPts val="2581"/>
              </a:lnSpc>
              <a:spcBef>
                <a:spcPct val="0"/>
              </a:spcBef>
            </a:pPr>
            <a:r>
              <a:rPr lang="en-US" sz="1843">
                <a:solidFill>
                  <a:srgbClr val="000000"/>
                </a:solidFill>
                <a:latin typeface="Kollektif"/>
              </a:rPr>
              <a:t>Dari hasil pertimbangan di atas maka informasi yang dikategorikan sebagai aset informasi dari akun Instagram Universitas Pembangunan Nasional Veteran Jakarta yang penting diantaranya yaitu profil Instagram dan data insight. Berikut contoh information asset profiling untuk profil akun Instagram Universitas Pembangunan Nasional Veteran Jakarta.</a:t>
            </a:r>
          </a:p>
        </p:txBody>
      </p:sp>
      <p:pic>
        <p:nvPicPr>
          <p:cNvPr id="15" name="Picture 15"/>
          <p:cNvPicPr>
            <a:picLocks noChangeAspect="1"/>
          </p:cNvPicPr>
          <p:nvPr/>
        </p:nvPicPr>
        <p:blipFill>
          <a:blip r:embed="rId6"/>
          <a:srcRect/>
          <a:stretch>
            <a:fillRect/>
          </a:stretch>
        </p:blipFill>
        <p:spPr>
          <a:xfrm>
            <a:off x="10427029" y="3198824"/>
            <a:ext cx="5532043" cy="5830876"/>
          </a:xfrm>
          <a:prstGeom prst="rect">
            <a:avLst/>
          </a:prstGeom>
        </p:spPr>
      </p:pic>
      <p:sp>
        <p:nvSpPr>
          <p:cNvPr id="16" name="TextBox 16"/>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17" name="TextBox 17"/>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18" name="TextBox 18"/>
          <p:cNvSpPr txBox="1"/>
          <p:nvPr/>
        </p:nvSpPr>
        <p:spPr>
          <a:xfrm>
            <a:off x="11989629" y="9086850"/>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III. Informasi Asset Profilling.</a:t>
            </a:r>
          </a:p>
        </p:txBody>
      </p:sp>
      <p:sp>
        <p:nvSpPr>
          <p:cNvPr id="19" name="TextBox 19"/>
          <p:cNvSpPr txBox="1"/>
          <p:nvPr/>
        </p:nvSpPr>
        <p:spPr>
          <a:xfrm>
            <a:off x="6126921"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2. Mengembangkan Profil Aset Informasi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a:stretch>
            <a:fillRect/>
          </a:stretch>
        </p:blipFill>
        <p:spPr>
          <a:xfrm>
            <a:off x="10012567" y="3191561"/>
            <a:ext cx="5821406" cy="5390884"/>
          </a:xfrm>
          <a:prstGeom prst="rect">
            <a:avLst/>
          </a:prstGeom>
        </p:spPr>
      </p:pic>
      <p:sp>
        <p:nvSpPr>
          <p:cNvPr id="15" name="TextBox 15"/>
          <p:cNvSpPr txBox="1"/>
          <p:nvPr/>
        </p:nvSpPr>
        <p:spPr>
          <a:xfrm>
            <a:off x="1848678" y="4456112"/>
            <a:ext cx="6780283" cy="285432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Kollektif"/>
              </a:rPr>
              <a:t>	Pada tahapan ketiga, identifikasi information asset container dibagi menjadi 3 (tiga) yaitu technical, physical dan people. Ketiga proses tersebut memiliki sisi internal dan juga eksternal yang di dapat dengan worksheet Information Asset Risk Environment Map. Berikut contoh Information Asset Risk Environment Map (Technical) dari Profil Akun Instagram Universitas Pembangunan Nasional Veteran Jakarta.</a:t>
            </a:r>
          </a:p>
        </p:txBody>
      </p:sp>
      <p:sp>
        <p:nvSpPr>
          <p:cNvPr id="16" name="TextBox 16"/>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17" name="TextBox 17"/>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18" name="TextBox 18"/>
          <p:cNvSpPr txBox="1"/>
          <p:nvPr/>
        </p:nvSpPr>
        <p:spPr>
          <a:xfrm>
            <a:off x="11248998" y="8664437"/>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IV. Informasi Asset Risk Environtment (Technical).</a:t>
            </a:r>
          </a:p>
        </p:txBody>
      </p:sp>
      <p:sp>
        <p:nvSpPr>
          <p:cNvPr id="19" name="TextBox 19"/>
          <p:cNvSpPr txBox="1"/>
          <p:nvPr/>
        </p:nvSpPr>
        <p:spPr>
          <a:xfrm>
            <a:off x="6212646" y="2345108"/>
            <a:ext cx="5862709" cy="352425"/>
          </a:xfrm>
          <a:prstGeom prst="rect">
            <a:avLst/>
          </a:prstGeom>
        </p:spPr>
        <p:txBody>
          <a:bodyPr lIns="0" tIns="0" rIns="0" bIns="0" rtlCol="0" anchor="t">
            <a:spAutoFit/>
          </a:bodyPr>
          <a:lstStyle/>
          <a:p>
            <a:pPr>
              <a:lnSpc>
                <a:spcPts val="2400"/>
              </a:lnSpc>
              <a:spcBef>
                <a:spcPct val="0"/>
              </a:spcBef>
            </a:pPr>
            <a:r>
              <a:rPr lang="en-US" sz="2000" spc="100">
                <a:solidFill>
                  <a:srgbClr val="000000"/>
                </a:solidFill>
                <a:latin typeface="Kollektif Bold"/>
              </a:rPr>
              <a:t>3. Mengidentifikasi Kontainer Aset Informasi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a:stretch>
            <a:fillRect/>
          </a:stretch>
        </p:blipFill>
        <p:spPr>
          <a:xfrm>
            <a:off x="8892532" y="4698078"/>
            <a:ext cx="8119435" cy="2598219"/>
          </a:xfrm>
          <a:prstGeom prst="rect">
            <a:avLst/>
          </a:prstGeom>
        </p:spPr>
      </p:pic>
      <p:sp>
        <p:nvSpPr>
          <p:cNvPr id="15" name="TextBox 15"/>
          <p:cNvSpPr txBox="1"/>
          <p:nvPr/>
        </p:nvSpPr>
        <p:spPr>
          <a:xfrm>
            <a:off x="1371600" y="4762500"/>
            <a:ext cx="6780283" cy="2501900"/>
          </a:xfrm>
          <a:prstGeom prst="rect">
            <a:avLst/>
          </a:prstGeom>
        </p:spPr>
        <p:txBody>
          <a:bodyPr lIns="0" tIns="0" rIns="0" bIns="0" rtlCol="0" anchor="t">
            <a:spAutoFit/>
          </a:bodyPr>
          <a:lstStyle/>
          <a:p>
            <a:pPr algn="just">
              <a:lnSpc>
                <a:spcPts val="2800"/>
              </a:lnSpc>
              <a:spcBef>
                <a:spcPct val="0"/>
              </a:spcBef>
            </a:pPr>
            <a:r>
              <a:rPr lang="en-US" sz="2000" dirty="0">
                <a:solidFill>
                  <a:srgbClr val="000000"/>
                </a:solidFill>
                <a:latin typeface="Kollektif"/>
              </a:rPr>
              <a:t>	Pada </a:t>
            </a:r>
            <a:r>
              <a:rPr lang="en-US" sz="2000" dirty="0" err="1">
                <a:solidFill>
                  <a:srgbClr val="000000"/>
                </a:solidFill>
                <a:latin typeface="Kollektif"/>
              </a:rPr>
              <a:t>tahapan</a:t>
            </a:r>
            <a:r>
              <a:rPr lang="en-US" sz="2000" dirty="0">
                <a:solidFill>
                  <a:srgbClr val="000000"/>
                </a:solidFill>
                <a:latin typeface="Kollektif"/>
              </a:rPr>
              <a:t> </a:t>
            </a:r>
            <a:r>
              <a:rPr lang="en-US" sz="2000" dirty="0" err="1">
                <a:solidFill>
                  <a:srgbClr val="000000"/>
                </a:solidFill>
                <a:latin typeface="Kollektif"/>
              </a:rPr>
              <a:t>keempat</a:t>
            </a:r>
            <a:r>
              <a:rPr lang="en-US" sz="2000" dirty="0">
                <a:solidFill>
                  <a:srgbClr val="000000"/>
                </a:solidFill>
                <a:latin typeface="Kollektif"/>
              </a:rPr>
              <a:t>, </a:t>
            </a:r>
            <a:r>
              <a:rPr lang="en-US" sz="2000" dirty="0" err="1">
                <a:solidFill>
                  <a:srgbClr val="000000"/>
                </a:solidFill>
                <a:latin typeface="Kollektif"/>
              </a:rPr>
              <a:t>identifikasi</a:t>
            </a:r>
            <a:r>
              <a:rPr lang="en-US" sz="2000" dirty="0">
                <a:solidFill>
                  <a:srgbClr val="000000"/>
                </a:solidFill>
                <a:latin typeface="Kollektif"/>
              </a:rPr>
              <a:t> areas of concern </a:t>
            </a:r>
            <a:r>
              <a:rPr lang="en-US" sz="2000" dirty="0" err="1">
                <a:solidFill>
                  <a:srgbClr val="000000"/>
                </a:solidFill>
                <a:latin typeface="Kollektif"/>
              </a:rPr>
              <a:t>dapat</a:t>
            </a:r>
            <a:r>
              <a:rPr lang="en-US" sz="2000" dirty="0">
                <a:solidFill>
                  <a:srgbClr val="000000"/>
                </a:solidFill>
                <a:latin typeface="Kollektif"/>
              </a:rPr>
              <a:t> </a:t>
            </a:r>
            <a:r>
              <a:rPr lang="en-US" sz="2000" dirty="0" err="1">
                <a:solidFill>
                  <a:srgbClr val="000000"/>
                </a:solidFill>
                <a:latin typeface="Kollektif"/>
              </a:rPr>
              <a:t>dengan</a:t>
            </a:r>
            <a:r>
              <a:rPr lang="en-US" sz="2000" dirty="0">
                <a:solidFill>
                  <a:srgbClr val="000000"/>
                </a:solidFill>
                <a:latin typeface="Kollektif"/>
              </a:rPr>
              <a:t> </a:t>
            </a:r>
            <a:r>
              <a:rPr lang="en-US" sz="2000" dirty="0" err="1">
                <a:solidFill>
                  <a:srgbClr val="000000"/>
                </a:solidFill>
                <a:latin typeface="Kollektif"/>
              </a:rPr>
              <a:t>meninjau</a:t>
            </a:r>
            <a:r>
              <a:rPr lang="en-US" sz="2000" dirty="0">
                <a:solidFill>
                  <a:srgbClr val="000000"/>
                </a:solidFill>
                <a:latin typeface="Kollektif"/>
              </a:rPr>
              <a:t> </a:t>
            </a:r>
            <a:r>
              <a:rPr lang="en-US" sz="2000" dirty="0" err="1">
                <a:solidFill>
                  <a:srgbClr val="000000"/>
                </a:solidFill>
                <a:latin typeface="Kollektif"/>
              </a:rPr>
              <a:t>ulang</a:t>
            </a:r>
            <a:r>
              <a:rPr lang="en-US" sz="2000" dirty="0">
                <a:solidFill>
                  <a:srgbClr val="000000"/>
                </a:solidFill>
                <a:latin typeface="Kollektif"/>
              </a:rPr>
              <a:t> </a:t>
            </a:r>
            <a:r>
              <a:rPr lang="en-US" sz="2000" dirty="0" err="1">
                <a:solidFill>
                  <a:srgbClr val="000000"/>
                </a:solidFill>
                <a:latin typeface="Kollektif"/>
              </a:rPr>
              <a:t>setiap</a:t>
            </a:r>
            <a:r>
              <a:rPr lang="en-US" sz="2000" dirty="0">
                <a:solidFill>
                  <a:srgbClr val="000000"/>
                </a:solidFill>
                <a:latin typeface="Kollektif"/>
              </a:rPr>
              <a:t> container </a:t>
            </a:r>
            <a:r>
              <a:rPr lang="en-US" sz="2000" dirty="0" err="1">
                <a:solidFill>
                  <a:srgbClr val="000000"/>
                </a:solidFill>
                <a:latin typeface="Kollektif"/>
              </a:rPr>
              <a:t>untuk</a:t>
            </a:r>
            <a:r>
              <a:rPr lang="en-US" sz="2000" dirty="0">
                <a:solidFill>
                  <a:srgbClr val="000000"/>
                </a:solidFill>
                <a:latin typeface="Kollektif"/>
              </a:rPr>
              <a:t> </a:t>
            </a:r>
            <a:r>
              <a:rPr lang="en-US" sz="2000" dirty="0" err="1">
                <a:solidFill>
                  <a:srgbClr val="000000"/>
                </a:solidFill>
                <a:latin typeface="Kollektif"/>
              </a:rPr>
              <a:t>melihat</a:t>
            </a:r>
            <a:r>
              <a:rPr lang="en-US" sz="2000" dirty="0">
                <a:solidFill>
                  <a:srgbClr val="000000"/>
                </a:solidFill>
                <a:latin typeface="Kollektif"/>
              </a:rPr>
              <a:t> dan </a:t>
            </a:r>
            <a:r>
              <a:rPr lang="en-US" sz="2000" dirty="0" err="1">
                <a:solidFill>
                  <a:srgbClr val="000000"/>
                </a:solidFill>
                <a:latin typeface="Kollektif"/>
              </a:rPr>
              <a:t>menentukan</a:t>
            </a:r>
            <a:r>
              <a:rPr lang="en-US" sz="2000" dirty="0">
                <a:solidFill>
                  <a:srgbClr val="000000"/>
                </a:solidFill>
                <a:latin typeface="Kollektif"/>
              </a:rPr>
              <a:t> areas of concern yang </a:t>
            </a:r>
            <a:r>
              <a:rPr lang="en-US" sz="2000" dirty="0" err="1">
                <a:solidFill>
                  <a:srgbClr val="000000"/>
                </a:solidFill>
                <a:latin typeface="Kollektif"/>
              </a:rPr>
              <a:t>potensial</a:t>
            </a:r>
            <a:r>
              <a:rPr lang="en-US" sz="2000" dirty="0">
                <a:solidFill>
                  <a:srgbClr val="000000"/>
                </a:solidFill>
                <a:latin typeface="Kollektif"/>
              </a:rPr>
              <a:t> </a:t>
            </a:r>
            <a:r>
              <a:rPr lang="en-US" sz="2000" dirty="0" err="1">
                <a:solidFill>
                  <a:srgbClr val="000000"/>
                </a:solidFill>
                <a:latin typeface="Kollektif"/>
              </a:rPr>
              <a:t>dengan</a:t>
            </a:r>
            <a:r>
              <a:rPr lang="en-US" sz="2000" dirty="0">
                <a:solidFill>
                  <a:srgbClr val="000000"/>
                </a:solidFill>
                <a:latin typeface="Kollektif"/>
              </a:rPr>
              <a:t> </a:t>
            </a:r>
            <a:r>
              <a:rPr lang="en-US" sz="2000" dirty="0" err="1">
                <a:solidFill>
                  <a:srgbClr val="000000"/>
                </a:solidFill>
                <a:latin typeface="Kollektif"/>
              </a:rPr>
              <a:t>melakukan</a:t>
            </a:r>
            <a:r>
              <a:rPr lang="en-US" sz="2000" dirty="0">
                <a:solidFill>
                  <a:srgbClr val="000000"/>
                </a:solidFill>
                <a:latin typeface="Kollektif"/>
              </a:rPr>
              <a:t> </a:t>
            </a:r>
            <a:r>
              <a:rPr lang="en-US" sz="2000" dirty="0" err="1">
                <a:solidFill>
                  <a:srgbClr val="000000"/>
                </a:solidFill>
                <a:latin typeface="Kollektif"/>
              </a:rPr>
              <a:t>dokumentasi</a:t>
            </a:r>
            <a:r>
              <a:rPr lang="en-US" sz="2000" dirty="0">
                <a:solidFill>
                  <a:srgbClr val="000000"/>
                </a:solidFill>
                <a:latin typeface="Kollektif"/>
              </a:rPr>
              <a:t> </a:t>
            </a:r>
            <a:r>
              <a:rPr lang="en-US" sz="2000" dirty="0" err="1">
                <a:solidFill>
                  <a:srgbClr val="000000"/>
                </a:solidFill>
                <a:latin typeface="Kollektif"/>
              </a:rPr>
              <a:t>setiap</a:t>
            </a:r>
            <a:r>
              <a:rPr lang="en-US" sz="2000" dirty="0">
                <a:solidFill>
                  <a:srgbClr val="000000"/>
                </a:solidFill>
                <a:latin typeface="Kollektif"/>
              </a:rPr>
              <a:t> areas of concern yang </a:t>
            </a:r>
            <a:r>
              <a:rPr lang="en-US" sz="2000" dirty="0" err="1">
                <a:solidFill>
                  <a:srgbClr val="000000"/>
                </a:solidFill>
                <a:latin typeface="Kollektif"/>
              </a:rPr>
              <a:t>sudah</a:t>
            </a:r>
            <a:r>
              <a:rPr lang="en-US" sz="2000" dirty="0">
                <a:solidFill>
                  <a:srgbClr val="000000"/>
                </a:solidFill>
                <a:latin typeface="Kollektif"/>
              </a:rPr>
              <a:t> </a:t>
            </a:r>
            <a:r>
              <a:rPr lang="en-US" sz="2000" dirty="0" err="1">
                <a:solidFill>
                  <a:srgbClr val="000000"/>
                </a:solidFill>
                <a:latin typeface="Kollektif"/>
              </a:rPr>
              <a:t>diidentifikasi</a:t>
            </a:r>
            <a:r>
              <a:rPr lang="en-US" sz="2000" dirty="0">
                <a:solidFill>
                  <a:srgbClr val="000000"/>
                </a:solidFill>
                <a:latin typeface="Kollektif"/>
              </a:rPr>
              <a:t>. </a:t>
            </a:r>
            <a:r>
              <a:rPr lang="en-US" sz="2000" dirty="0" err="1">
                <a:solidFill>
                  <a:srgbClr val="000000"/>
                </a:solidFill>
                <a:latin typeface="Kollektif"/>
              </a:rPr>
              <a:t>Kemudian</a:t>
            </a:r>
            <a:r>
              <a:rPr lang="en-US" sz="2000" dirty="0">
                <a:solidFill>
                  <a:srgbClr val="000000"/>
                </a:solidFill>
                <a:latin typeface="Kollektif"/>
              </a:rPr>
              <a:t> </a:t>
            </a:r>
            <a:r>
              <a:rPr lang="en-US" sz="2000" dirty="0" err="1">
                <a:solidFill>
                  <a:srgbClr val="000000"/>
                </a:solidFill>
                <a:latin typeface="Kollektif"/>
              </a:rPr>
              <a:t>diperluas</a:t>
            </a:r>
            <a:r>
              <a:rPr lang="en-US" sz="2000" dirty="0">
                <a:solidFill>
                  <a:srgbClr val="000000"/>
                </a:solidFill>
                <a:latin typeface="Kollektif"/>
              </a:rPr>
              <a:t> </a:t>
            </a:r>
            <a:r>
              <a:rPr lang="en-US" sz="2000" dirty="0" err="1">
                <a:solidFill>
                  <a:srgbClr val="000000"/>
                </a:solidFill>
                <a:latin typeface="Kollektif"/>
              </a:rPr>
              <a:t>untuk</a:t>
            </a:r>
            <a:r>
              <a:rPr lang="en-US" sz="2000" dirty="0">
                <a:solidFill>
                  <a:srgbClr val="000000"/>
                </a:solidFill>
                <a:latin typeface="Kollektif"/>
              </a:rPr>
              <a:t> </a:t>
            </a:r>
            <a:r>
              <a:rPr lang="en-US" sz="2000" dirty="0" err="1">
                <a:solidFill>
                  <a:srgbClr val="000000"/>
                </a:solidFill>
                <a:latin typeface="Kollektif"/>
              </a:rPr>
              <a:t>mendapatkan</a:t>
            </a:r>
            <a:r>
              <a:rPr lang="en-US" sz="2000" dirty="0">
                <a:solidFill>
                  <a:srgbClr val="000000"/>
                </a:solidFill>
                <a:latin typeface="Kollektif"/>
              </a:rPr>
              <a:t> threat scenarios dan </a:t>
            </a:r>
            <a:r>
              <a:rPr lang="en-US" sz="2000" dirty="0" err="1">
                <a:solidFill>
                  <a:srgbClr val="000000"/>
                </a:solidFill>
                <a:latin typeface="Kollektif"/>
              </a:rPr>
              <a:t>didokumentasikan</a:t>
            </a:r>
            <a:r>
              <a:rPr lang="en-US" sz="2000" dirty="0">
                <a:solidFill>
                  <a:srgbClr val="000000"/>
                </a:solidFill>
                <a:latin typeface="Kollektif"/>
              </a:rPr>
              <a:t> </a:t>
            </a:r>
            <a:r>
              <a:rPr lang="en-US" sz="2000" dirty="0" err="1">
                <a:solidFill>
                  <a:srgbClr val="000000"/>
                </a:solidFill>
                <a:latin typeface="Kollektif"/>
              </a:rPr>
              <a:t>untuk</a:t>
            </a:r>
            <a:r>
              <a:rPr lang="en-US" sz="2000" dirty="0">
                <a:solidFill>
                  <a:srgbClr val="000000"/>
                </a:solidFill>
                <a:latin typeface="Kollektif"/>
              </a:rPr>
              <a:t> </a:t>
            </a:r>
            <a:r>
              <a:rPr lang="en-US" sz="2000" dirty="0" err="1">
                <a:solidFill>
                  <a:srgbClr val="000000"/>
                </a:solidFill>
                <a:latin typeface="Kollektif"/>
              </a:rPr>
              <a:t>melihat</a:t>
            </a:r>
            <a:r>
              <a:rPr lang="en-US" sz="2000" dirty="0">
                <a:solidFill>
                  <a:srgbClr val="000000"/>
                </a:solidFill>
                <a:latin typeface="Kollektif"/>
              </a:rPr>
              <a:t> </a:t>
            </a:r>
            <a:r>
              <a:rPr lang="en-US" sz="2000" dirty="0" err="1">
                <a:solidFill>
                  <a:srgbClr val="000000"/>
                </a:solidFill>
                <a:latin typeface="Kollektif"/>
              </a:rPr>
              <a:t>apakah</a:t>
            </a:r>
            <a:r>
              <a:rPr lang="en-US" sz="2000" dirty="0">
                <a:solidFill>
                  <a:srgbClr val="000000"/>
                </a:solidFill>
                <a:latin typeface="Kollektif"/>
              </a:rPr>
              <a:t> </a:t>
            </a:r>
            <a:r>
              <a:rPr lang="en-US" sz="2000" dirty="0" err="1">
                <a:solidFill>
                  <a:srgbClr val="000000"/>
                </a:solidFill>
                <a:latin typeface="Kollektif"/>
              </a:rPr>
              <a:t>mempengaruhi</a:t>
            </a:r>
            <a:r>
              <a:rPr lang="en-US" sz="2000" dirty="0">
                <a:solidFill>
                  <a:srgbClr val="000000"/>
                </a:solidFill>
                <a:latin typeface="Kollektif"/>
              </a:rPr>
              <a:t> security requirements </a:t>
            </a:r>
            <a:r>
              <a:rPr lang="en-US" sz="2000" dirty="0" err="1">
                <a:solidFill>
                  <a:srgbClr val="000000"/>
                </a:solidFill>
                <a:latin typeface="Kollektif"/>
              </a:rPr>
              <a:t>atau</a:t>
            </a:r>
            <a:r>
              <a:rPr lang="en-US" sz="2000" dirty="0">
                <a:solidFill>
                  <a:srgbClr val="000000"/>
                </a:solidFill>
                <a:latin typeface="Kollektif"/>
              </a:rPr>
              <a:t> </a:t>
            </a:r>
            <a:r>
              <a:rPr lang="en-US" sz="2000" dirty="0" err="1">
                <a:solidFill>
                  <a:srgbClr val="000000"/>
                </a:solidFill>
                <a:latin typeface="Kollektif"/>
              </a:rPr>
              <a:t>tidak</a:t>
            </a:r>
            <a:r>
              <a:rPr lang="en-US" sz="2000" dirty="0">
                <a:solidFill>
                  <a:srgbClr val="000000"/>
                </a:solidFill>
                <a:latin typeface="Kollektif"/>
              </a:rPr>
              <a:t>.</a:t>
            </a:r>
          </a:p>
        </p:txBody>
      </p:sp>
      <p:sp>
        <p:nvSpPr>
          <p:cNvPr id="16" name="TextBox 16"/>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17" name="TextBox 17"/>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18" name="TextBox 18"/>
          <p:cNvSpPr txBox="1"/>
          <p:nvPr/>
        </p:nvSpPr>
        <p:spPr>
          <a:xfrm>
            <a:off x="12294429" y="7459663"/>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V. Area Concern.</a:t>
            </a:r>
          </a:p>
        </p:txBody>
      </p:sp>
      <p:sp>
        <p:nvSpPr>
          <p:cNvPr id="19" name="TextBox 19"/>
          <p:cNvSpPr txBox="1"/>
          <p:nvPr/>
        </p:nvSpPr>
        <p:spPr>
          <a:xfrm>
            <a:off x="6542015"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4. Mengidentifikasi Area Masalah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a:stretch>
            <a:fillRect/>
          </a:stretch>
        </p:blipFill>
        <p:spPr>
          <a:xfrm>
            <a:off x="1028700" y="5474463"/>
            <a:ext cx="4919063" cy="2925624"/>
          </a:xfrm>
          <a:prstGeom prst="rect">
            <a:avLst/>
          </a:prstGeom>
        </p:spPr>
      </p:pic>
      <p:pic>
        <p:nvPicPr>
          <p:cNvPr id="15" name="Picture 15"/>
          <p:cNvPicPr>
            <a:picLocks noChangeAspect="1"/>
          </p:cNvPicPr>
          <p:nvPr/>
        </p:nvPicPr>
        <p:blipFill>
          <a:blip r:embed="rId7"/>
          <a:srcRect/>
          <a:stretch>
            <a:fillRect/>
          </a:stretch>
        </p:blipFill>
        <p:spPr>
          <a:xfrm>
            <a:off x="6131637" y="5474463"/>
            <a:ext cx="4414326" cy="2925624"/>
          </a:xfrm>
          <a:prstGeom prst="rect">
            <a:avLst/>
          </a:prstGeom>
        </p:spPr>
      </p:pic>
      <p:pic>
        <p:nvPicPr>
          <p:cNvPr id="16" name="Picture 16"/>
          <p:cNvPicPr>
            <a:picLocks noChangeAspect="1"/>
          </p:cNvPicPr>
          <p:nvPr/>
        </p:nvPicPr>
        <p:blipFill>
          <a:blip r:embed="rId8"/>
          <a:srcRect/>
          <a:stretch>
            <a:fillRect/>
          </a:stretch>
        </p:blipFill>
        <p:spPr>
          <a:xfrm>
            <a:off x="10746535" y="5474463"/>
            <a:ext cx="3300950" cy="2925624"/>
          </a:xfrm>
          <a:prstGeom prst="rect">
            <a:avLst/>
          </a:prstGeom>
        </p:spPr>
      </p:pic>
      <p:pic>
        <p:nvPicPr>
          <p:cNvPr id="17" name="Picture 17"/>
          <p:cNvPicPr>
            <a:picLocks noChangeAspect="1"/>
          </p:cNvPicPr>
          <p:nvPr/>
        </p:nvPicPr>
        <p:blipFill>
          <a:blip r:embed="rId9"/>
          <a:srcRect/>
          <a:stretch>
            <a:fillRect/>
          </a:stretch>
        </p:blipFill>
        <p:spPr>
          <a:xfrm>
            <a:off x="14246514" y="5474463"/>
            <a:ext cx="3097719" cy="2925624"/>
          </a:xfrm>
          <a:prstGeom prst="rect">
            <a:avLst/>
          </a:prstGeom>
        </p:spPr>
      </p:pic>
      <p:sp>
        <p:nvSpPr>
          <p:cNvPr id="18" name="TextBox 18"/>
          <p:cNvSpPr txBox="1"/>
          <p:nvPr/>
        </p:nvSpPr>
        <p:spPr>
          <a:xfrm>
            <a:off x="1307340" y="4287013"/>
            <a:ext cx="15501870" cy="1092200"/>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Kollektif"/>
              </a:rPr>
              <a:t>	Pada tahapan kelima, identifikasi threat scenario yang memberikan gambaran secara rinci mengenai property dari ancaman. antara lain actor, means, motives, outcome, dan security requirement. Untuk melengkapi Information Asset Risk Worksheets pada setiap threat scenario yang umum. Berikut contoh properties of threat dari hasil perluasan dari areas of concern.</a:t>
            </a:r>
          </a:p>
        </p:txBody>
      </p:sp>
      <p:sp>
        <p:nvSpPr>
          <p:cNvPr id="19" name="TextBox 19"/>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20" name="TextBox 20"/>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21" name="TextBox 21"/>
          <p:cNvSpPr txBox="1"/>
          <p:nvPr/>
        </p:nvSpPr>
        <p:spPr>
          <a:xfrm>
            <a:off x="9660100" y="8590611"/>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VI. Properties of Threat.</a:t>
            </a:r>
          </a:p>
        </p:txBody>
      </p:sp>
      <p:sp>
        <p:nvSpPr>
          <p:cNvPr id="22" name="TextBox 22"/>
          <p:cNvSpPr txBox="1"/>
          <p:nvPr/>
        </p:nvSpPr>
        <p:spPr>
          <a:xfrm>
            <a:off x="6212646"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5. Mengidentifikasi Skenario Ancaman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6730422" y="1016940"/>
            <a:ext cx="10528878" cy="1841570"/>
            <a:chOff x="0" y="0"/>
            <a:chExt cx="4413800" cy="772003"/>
          </a:xfrm>
        </p:grpSpPr>
        <p:sp>
          <p:nvSpPr>
            <p:cNvPr id="3" name="Freeform 3"/>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4" name="Freeform 4"/>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5" name="Freeform 5"/>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6" name="Group 6"/>
          <p:cNvGrpSpPr/>
          <p:nvPr/>
        </p:nvGrpSpPr>
        <p:grpSpPr>
          <a:xfrm>
            <a:off x="6730422" y="3308420"/>
            <a:ext cx="10528878" cy="1025368"/>
            <a:chOff x="0" y="0"/>
            <a:chExt cx="3561620" cy="346853"/>
          </a:xfrm>
        </p:grpSpPr>
        <p:sp>
          <p:nvSpPr>
            <p:cNvPr id="7" name="Freeform 7"/>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37" y="8106875"/>
            <a:ext cx="4110043" cy="4114800"/>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2937" y="4036321"/>
            <a:ext cx="4110043" cy="4114800"/>
          </a:xfrm>
          <a:prstGeom prst="rect">
            <a:avLst/>
          </a:prstGeom>
        </p:spPr>
      </p:pic>
      <p:grpSp>
        <p:nvGrpSpPr>
          <p:cNvPr id="10" name="Group 10"/>
          <p:cNvGrpSpPr/>
          <p:nvPr/>
        </p:nvGrpSpPr>
        <p:grpSpPr>
          <a:xfrm>
            <a:off x="6730422" y="4630816"/>
            <a:ext cx="10528878" cy="1025368"/>
            <a:chOff x="0" y="0"/>
            <a:chExt cx="3561620" cy="346853"/>
          </a:xfrm>
        </p:grpSpPr>
        <p:sp>
          <p:nvSpPr>
            <p:cNvPr id="11" name="Freeform 11"/>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12" name="Group 12"/>
          <p:cNvGrpSpPr/>
          <p:nvPr/>
        </p:nvGrpSpPr>
        <p:grpSpPr>
          <a:xfrm>
            <a:off x="6730422" y="5921689"/>
            <a:ext cx="10528878" cy="1025368"/>
            <a:chOff x="0" y="0"/>
            <a:chExt cx="3561620" cy="346853"/>
          </a:xfrm>
        </p:grpSpPr>
        <p:sp>
          <p:nvSpPr>
            <p:cNvPr id="13" name="Freeform 13"/>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14" name="Group 14"/>
          <p:cNvGrpSpPr/>
          <p:nvPr/>
        </p:nvGrpSpPr>
        <p:grpSpPr>
          <a:xfrm>
            <a:off x="6730422" y="7214711"/>
            <a:ext cx="10528878" cy="1025368"/>
            <a:chOff x="0" y="0"/>
            <a:chExt cx="3561620" cy="346853"/>
          </a:xfrm>
        </p:grpSpPr>
        <p:sp>
          <p:nvSpPr>
            <p:cNvPr id="15" name="Freeform 15"/>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16" name="Group 16"/>
          <p:cNvGrpSpPr/>
          <p:nvPr/>
        </p:nvGrpSpPr>
        <p:grpSpPr>
          <a:xfrm>
            <a:off x="6730422" y="8585752"/>
            <a:ext cx="10528878" cy="1025368"/>
            <a:chOff x="0" y="0"/>
            <a:chExt cx="3561620" cy="346853"/>
          </a:xfrm>
        </p:grpSpPr>
        <p:sp>
          <p:nvSpPr>
            <p:cNvPr id="17" name="Freeform 17"/>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5522699" y="1511728"/>
            <a:ext cx="2415446" cy="851994"/>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flipV="1">
            <a:off x="16051577" y="1412693"/>
            <a:ext cx="2415446" cy="851994"/>
          </a:xfrm>
          <a:prstGeom prst="rect">
            <a:avLst/>
          </a:prstGeom>
        </p:spPr>
      </p:pic>
      <p:pic>
        <p:nvPicPr>
          <p:cNvPr id="20" name="Picture 2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12" y="-78479"/>
            <a:ext cx="4110043" cy="4114800"/>
          </a:xfrm>
          <a:prstGeom prst="rect">
            <a:avLst/>
          </a:prstGeom>
        </p:spPr>
      </p:pic>
      <p:pic>
        <p:nvPicPr>
          <p:cNvPr id="21" name="Picture 21"/>
          <p:cNvPicPr>
            <a:picLocks noChangeAspect="1"/>
          </p:cNvPicPr>
          <p:nvPr/>
        </p:nvPicPr>
        <p:blipFill>
          <a:blip r:embed="rId6"/>
          <a:srcRect/>
          <a:stretch>
            <a:fillRect/>
          </a:stretch>
        </p:blipFill>
        <p:spPr>
          <a:xfrm>
            <a:off x="1079912" y="605467"/>
            <a:ext cx="2091342" cy="2093087"/>
          </a:xfrm>
          <a:prstGeom prst="rect">
            <a:avLst/>
          </a:prstGeom>
        </p:spPr>
      </p:pic>
      <p:sp>
        <p:nvSpPr>
          <p:cNvPr id="22" name="TextBox 22"/>
          <p:cNvSpPr txBox="1"/>
          <p:nvPr/>
        </p:nvSpPr>
        <p:spPr>
          <a:xfrm>
            <a:off x="6928381" y="4659245"/>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1.2</a:t>
            </a:r>
          </a:p>
        </p:txBody>
      </p:sp>
      <p:sp>
        <p:nvSpPr>
          <p:cNvPr id="23" name="TextBox 23"/>
          <p:cNvSpPr txBox="1"/>
          <p:nvPr/>
        </p:nvSpPr>
        <p:spPr>
          <a:xfrm>
            <a:off x="6928381" y="5950118"/>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1.3</a:t>
            </a:r>
          </a:p>
        </p:txBody>
      </p:sp>
      <p:sp>
        <p:nvSpPr>
          <p:cNvPr id="24" name="TextBox 24"/>
          <p:cNvSpPr txBox="1"/>
          <p:nvPr/>
        </p:nvSpPr>
        <p:spPr>
          <a:xfrm>
            <a:off x="6928381" y="7287386"/>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1.4</a:t>
            </a:r>
          </a:p>
        </p:txBody>
      </p:sp>
      <p:sp>
        <p:nvSpPr>
          <p:cNvPr id="25" name="TextBox 25"/>
          <p:cNvSpPr txBox="1"/>
          <p:nvPr/>
        </p:nvSpPr>
        <p:spPr>
          <a:xfrm>
            <a:off x="6928381" y="8614181"/>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1.5</a:t>
            </a:r>
          </a:p>
        </p:txBody>
      </p:sp>
      <p:sp>
        <p:nvSpPr>
          <p:cNvPr id="26" name="TextBox 26"/>
          <p:cNvSpPr txBox="1"/>
          <p:nvPr/>
        </p:nvSpPr>
        <p:spPr>
          <a:xfrm>
            <a:off x="9768033" y="4842558"/>
            <a:ext cx="3374686"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Rumusan Masalah</a:t>
            </a:r>
          </a:p>
        </p:txBody>
      </p:sp>
      <p:sp>
        <p:nvSpPr>
          <p:cNvPr id="27" name="TextBox 27"/>
          <p:cNvSpPr txBox="1"/>
          <p:nvPr/>
        </p:nvSpPr>
        <p:spPr>
          <a:xfrm>
            <a:off x="9768033" y="7426453"/>
            <a:ext cx="4120121"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Tujuan Manajemen Risiko</a:t>
            </a:r>
          </a:p>
        </p:txBody>
      </p:sp>
      <p:sp>
        <p:nvSpPr>
          <p:cNvPr id="28" name="TextBox 28"/>
          <p:cNvSpPr txBox="1"/>
          <p:nvPr/>
        </p:nvSpPr>
        <p:spPr>
          <a:xfrm>
            <a:off x="9768033" y="6133431"/>
            <a:ext cx="3729793"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Batasan Masalah</a:t>
            </a:r>
          </a:p>
        </p:txBody>
      </p:sp>
      <p:sp>
        <p:nvSpPr>
          <p:cNvPr id="29" name="TextBox 29"/>
          <p:cNvSpPr txBox="1"/>
          <p:nvPr/>
        </p:nvSpPr>
        <p:spPr>
          <a:xfrm>
            <a:off x="9768033" y="8797494"/>
            <a:ext cx="4558077"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Manfaat Manajemen Risiko</a:t>
            </a:r>
          </a:p>
        </p:txBody>
      </p:sp>
      <p:sp>
        <p:nvSpPr>
          <p:cNvPr id="30" name="TextBox 30"/>
          <p:cNvSpPr txBox="1"/>
          <p:nvPr/>
        </p:nvSpPr>
        <p:spPr>
          <a:xfrm>
            <a:off x="6928381" y="3336849"/>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1.1</a:t>
            </a:r>
          </a:p>
        </p:txBody>
      </p:sp>
      <p:sp>
        <p:nvSpPr>
          <p:cNvPr id="31" name="TextBox 31"/>
          <p:cNvSpPr txBox="1"/>
          <p:nvPr/>
        </p:nvSpPr>
        <p:spPr>
          <a:xfrm>
            <a:off x="11303569" y="1054996"/>
            <a:ext cx="138258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a:t>
            </a:r>
          </a:p>
        </p:txBody>
      </p:sp>
      <p:sp>
        <p:nvSpPr>
          <p:cNvPr id="32" name="TextBox 32"/>
          <p:cNvSpPr txBox="1"/>
          <p:nvPr/>
        </p:nvSpPr>
        <p:spPr>
          <a:xfrm>
            <a:off x="9768033" y="3520162"/>
            <a:ext cx="2918120"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Pendahuluan</a:t>
            </a:r>
          </a:p>
        </p:txBody>
      </p:sp>
      <p:sp>
        <p:nvSpPr>
          <p:cNvPr id="33" name="TextBox 33"/>
          <p:cNvSpPr txBox="1"/>
          <p:nvPr/>
        </p:nvSpPr>
        <p:spPr>
          <a:xfrm>
            <a:off x="10877013" y="1733915"/>
            <a:ext cx="2235696"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Pendahuluan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a:stretch>
            <a:fillRect/>
          </a:stretch>
        </p:blipFill>
        <p:spPr>
          <a:xfrm>
            <a:off x="3681749" y="5794314"/>
            <a:ext cx="10924501" cy="3121286"/>
          </a:xfrm>
          <a:prstGeom prst="rect">
            <a:avLst/>
          </a:prstGeom>
        </p:spPr>
      </p:pic>
      <p:sp>
        <p:nvSpPr>
          <p:cNvPr id="15" name="TextBox 15"/>
          <p:cNvSpPr txBox="1"/>
          <p:nvPr/>
        </p:nvSpPr>
        <p:spPr>
          <a:xfrm>
            <a:off x="1307340" y="4448938"/>
            <a:ext cx="15501870" cy="1092200"/>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Kollektif"/>
              </a:rPr>
              <a:t>	Pada tahap keenam, identifikasi risiko untuk menentukan bagaimana threat scenario memberikan dampak baik bagi organisasi serta menentukan tingkatannya. Dilanjutkan dengan menghitung relative score untuk membantu organisasi dalam menganalisis risiko. Berikut tabel yang menunjukan cara menghitung relative score.</a:t>
            </a:r>
          </a:p>
        </p:txBody>
      </p:sp>
      <p:sp>
        <p:nvSpPr>
          <p:cNvPr id="16" name="TextBox 16"/>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17" name="TextBox 17"/>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18" name="TextBox 18"/>
          <p:cNvSpPr txBox="1"/>
          <p:nvPr/>
        </p:nvSpPr>
        <p:spPr>
          <a:xfrm>
            <a:off x="7960147" y="9086850"/>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VII. Cara Menghitung Relative Score.</a:t>
            </a:r>
          </a:p>
        </p:txBody>
      </p:sp>
      <p:sp>
        <p:nvSpPr>
          <p:cNvPr id="19" name="TextBox 19"/>
          <p:cNvSpPr txBox="1"/>
          <p:nvPr/>
        </p:nvSpPr>
        <p:spPr>
          <a:xfrm>
            <a:off x="7225049" y="2315163"/>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6. Mengidentifikasi Risiko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l="56061" t="25650" r="14521" b="4131"/>
          <a:stretch>
            <a:fillRect/>
          </a:stretch>
        </p:blipFill>
        <p:spPr>
          <a:xfrm>
            <a:off x="7911445" y="3167265"/>
            <a:ext cx="4392744" cy="5898122"/>
          </a:xfrm>
          <a:prstGeom prst="rect">
            <a:avLst/>
          </a:prstGeom>
        </p:spPr>
      </p:pic>
      <p:pic>
        <p:nvPicPr>
          <p:cNvPr id="15" name="Picture 15"/>
          <p:cNvPicPr>
            <a:picLocks noChangeAspect="1"/>
          </p:cNvPicPr>
          <p:nvPr/>
        </p:nvPicPr>
        <p:blipFill>
          <a:blip r:embed="rId7"/>
          <a:srcRect l="13801" t="23797" r="54701" b="20565"/>
          <a:stretch>
            <a:fillRect/>
          </a:stretch>
        </p:blipFill>
        <p:spPr>
          <a:xfrm>
            <a:off x="14231851" y="2194409"/>
            <a:ext cx="4056149" cy="4030204"/>
          </a:xfrm>
          <a:prstGeom prst="rect">
            <a:avLst/>
          </a:prstGeom>
        </p:spPr>
      </p:pic>
      <p:pic>
        <p:nvPicPr>
          <p:cNvPr id="16" name="Picture 16"/>
          <p:cNvPicPr>
            <a:picLocks noChangeAspect="1"/>
          </p:cNvPicPr>
          <p:nvPr/>
        </p:nvPicPr>
        <p:blipFill>
          <a:blip r:embed="rId8"/>
          <a:srcRect l="13752" t="49945" r="54536" b="23797"/>
          <a:stretch>
            <a:fillRect/>
          </a:stretch>
        </p:blipFill>
        <p:spPr>
          <a:xfrm>
            <a:off x="14231851" y="6228197"/>
            <a:ext cx="4094249" cy="1906852"/>
          </a:xfrm>
          <a:prstGeom prst="rect">
            <a:avLst/>
          </a:prstGeom>
        </p:spPr>
      </p:pic>
      <p:pic>
        <p:nvPicPr>
          <p:cNvPr id="17" name="Picture 17"/>
          <p:cNvPicPr>
            <a:picLocks noChangeAspect="1"/>
          </p:cNvPicPr>
          <p:nvPr/>
        </p:nvPicPr>
        <p:blipFill>
          <a:blip r:embed="rId9"/>
          <a:srcRect l="55528" t="26817" r="13121" b="43482"/>
          <a:stretch>
            <a:fillRect/>
          </a:stretch>
        </p:blipFill>
        <p:spPr>
          <a:xfrm>
            <a:off x="14231851" y="8135049"/>
            <a:ext cx="4056149" cy="2161476"/>
          </a:xfrm>
          <a:prstGeom prst="rect">
            <a:avLst/>
          </a:prstGeom>
        </p:spPr>
      </p:pic>
      <p:sp>
        <p:nvSpPr>
          <p:cNvPr id="18" name="TextBox 18"/>
          <p:cNvSpPr txBox="1"/>
          <p:nvPr/>
        </p:nvSpPr>
        <p:spPr>
          <a:xfrm>
            <a:off x="1307340" y="4448938"/>
            <a:ext cx="5065783" cy="4616450"/>
          </a:xfrm>
          <a:prstGeom prst="rect">
            <a:avLst/>
          </a:prstGeom>
        </p:spPr>
        <p:txBody>
          <a:bodyPr lIns="0" tIns="0" rIns="0" bIns="0" rtlCol="0" anchor="t">
            <a:spAutoFit/>
          </a:bodyPr>
          <a:lstStyle/>
          <a:p>
            <a:pPr algn="just">
              <a:lnSpc>
                <a:spcPts val="2800"/>
              </a:lnSpc>
            </a:pPr>
            <a:r>
              <a:rPr lang="en-US" sz="2000">
                <a:solidFill>
                  <a:srgbClr val="000000"/>
                </a:solidFill>
                <a:latin typeface="Kollektif"/>
              </a:rPr>
              <a:t>	Pada tahap ketujuh, setiap area of concern diperlukan analisis risiko dari information asset untuk bisa mengukur konsekuensi yang terjadi dimulai dari penyebaran kuesioner dan berdasarkan pada relative risk score. Berikut tabel VIII merupakan contoh rancangan pertanyaan .</a:t>
            </a:r>
          </a:p>
          <a:p>
            <a:pPr algn="just">
              <a:lnSpc>
                <a:spcPts val="2800"/>
              </a:lnSpc>
              <a:spcBef>
                <a:spcPct val="0"/>
              </a:spcBef>
            </a:pPr>
            <a:r>
              <a:rPr lang="en-US" sz="2000">
                <a:solidFill>
                  <a:srgbClr val="000000"/>
                </a:solidFill>
                <a:latin typeface="Kollektif"/>
              </a:rPr>
              <a:t>Setelah menyusun rancangan pertanyaan, maka hal yang perlu dilakukan adalah menyusun tabel analisis risiko. Adapun tabel analisis risiko ini digunakan setelah adanya data dari pertanyaan. Berikut tabel IX merupakan analisis risiko.</a:t>
            </a:r>
          </a:p>
        </p:txBody>
      </p:sp>
      <p:sp>
        <p:nvSpPr>
          <p:cNvPr id="19" name="TextBox 19"/>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20" name="TextBox 20"/>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21" name="TextBox 21"/>
          <p:cNvSpPr txBox="1"/>
          <p:nvPr/>
        </p:nvSpPr>
        <p:spPr>
          <a:xfrm>
            <a:off x="8907673" y="9086850"/>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VIII. Rancangan Pertanyaan.</a:t>
            </a:r>
          </a:p>
        </p:txBody>
      </p:sp>
      <p:sp>
        <p:nvSpPr>
          <p:cNvPr id="22" name="TextBox 22"/>
          <p:cNvSpPr txBox="1"/>
          <p:nvPr/>
        </p:nvSpPr>
        <p:spPr>
          <a:xfrm>
            <a:off x="7570026"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7. Menganalisis Risiko</a:t>
            </a:r>
          </a:p>
        </p:txBody>
      </p:sp>
      <p:sp>
        <p:nvSpPr>
          <p:cNvPr id="23" name="TextBox 23"/>
          <p:cNvSpPr txBox="1"/>
          <p:nvPr/>
        </p:nvSpPr>
        <p:spPr>
          <a:xfrm>
            <a:off x="12404724" y="9967925"/>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IX. Analisis Risiko.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17971911" cy="10109200"/>
          </a:xfrm>
        </p:grpSpPr>
        <p:sp>
          <p:nvSpPr>
            <p:cNvPr id="3" name="Freeform 3"/>
            <p:cNvSpPr/>
            <p:nvPr/>
          </p:nvSpPr>
          <p:spPr>
            <a:xfrm>
              <a:off x="0" y="0"/>
              <a:ext cx="17971911" cy="10109200"/>
            </a:xfrm>
            <a:custGeom>
              <a:avLst/>
              <a:gdLst/>
              <a:ahLst/>
              <a:cxnLst/>
              <a:rect l="l" t="t" r="r" b="b"/>
              <a:pathLst>
                <a:path w="17971911" h="10109200">
                  <a:moveTo>
                    <a:pt x="17945241" y="5650230"/>
                  </a:moveTo>
                  <a:cubicBezTo>
                    <a:pt x="17834752" y="5650230"/>
                    <a:pt x="17730611" y="5622290"/>
                    <a:pt x="17637902" y="5575300"/>
                  </a:cubicBezTo>
                  <a:cubicBezTo>
                    <a:pt x="17838561" y="5447030"/>
                    <a:pt x="17971911" y="5222240"/>
                    <a:pt x="17971911" y="4966970"/>
                  </a:cubicBezTo>
                  <a:cubicBezTo>
                    <a:pt x="17971911" y="4710430"/>
                    <a:pt x="17838561" y="4485640"/>
                    <a:pt x="17636630" y="4357370"/>
                  </a:cubicBezTo>
                  <a:cubicBezTo>
                    <a:pt x="17730611" y="4309110"/>
                    <a:pt x="17833480" y="4281170"/>
                    <a:pt x="17945241" y="4281170"/>
                  </a:cubicBezTo>
                  <a:cubicBezTo>
                    <a:pt x="17955402" y="4281170"/>
                    <a:pt x="17960480" y="4273550"/>
                    <a:pt x="17960480" y="4263390"/>
                  </a:cubicBezTo>
                  <a:lnTo>
                    <a:pt x="17960480" y="22860"/>
                  </a:lnTo>
                  <a:cubicBezTo>
                    <a:pt x="17960480" y="12700"/>
                    <a:pt x="17957941" y="0"/>
                    <a:pt x="17949052" y="0"/>
                  </a:cubicBezTo>
                  <a:lnTo>
                    <a:pt x="26670" y="0"/>
                  </a:lnTo>
                  <a:cubicBezTo>
                    <a:pt x="16510" y="0"/>
                    <a:pt x="2540" y="12700"/>
                    <a:pt x="2540" y="22860"/>
                  </a:cubicBezTo>
                  <a:lnTo>
                    <a:pt x="2540" y="4263390"/>
                  </a:lnTo>
                  <a:cubicBezTo>
                    <a:pt x="2540" y="4273550"/>
                    <a:pt x="13970" y="4281170"/>
                    <a:pt x="22860" y="4281170"/>
                  </a:cubicBezTo>
                  <a:cubicBezTo>
                    <a:pt x="134620" y="4281170"/>
                    <a:pt x="241300" y="4309110"/>
                    <a:pt x="335280" y="4356100"/>
                  </a:cubicBezTo>
                  <a:cubicBezTo>
                    <a:pt x="133350" y="4483100"/>
                    <a:pt x="0" y="4707890"/>
                    <a:pt x="0" y="4963160"/>
                  </a:cubicBezTo>
                  <a:cubicBezTo>
                    <a:pt x="0" y="5219700"/>
                    <a:pt x="135890" y="5444490"/>
                    <a:pt x="339090" y="5572760"/>
                  </a:cubicBezTo>
                  <a:cubicBezTo>
                    <a:pt x="245110" y="5621020"/>
                    <a:pt x="135890" y="5648960"/>
                    <a:pt x="22860" y="5650230"/>
                  </a:cubicBezTo>
                  <a:cubicBezTo>
                    <a:pt x="12700" y="5650230"/>
                    <a:pt x="2540" y="5657850"/>
                    <a:pt x="2540" y="5668010"/>
                  </a:cubicBezTo>
                  <a:lnTo>
                    <a:pt x="2540" y="10086340"/>
                  </a:lnTo>
                  <a:cubicBezTo>
                    <a:pt x="2540" y="10096500"/>
                    <a:pt x="16510" y="10109200"/>
                    <a:pt x="26670" y="10109200"/>
                  </a:cubicBezTo>
                  <a:lnTo>
                    <a:pt x="17949052" y="10109200"/>
                  </a:lnTo>
                  <a:cubicBezTo>
                    <a:pt x="17959211" y="10109200"/>
                    <a:pt x="17960482" y="10096500"/>
                    <a:pt x="17960482" y="10086340"/>
                  </a:cubicBezTo>
                  <a:lnTo>
                    <a:pt x="17960482" y="5668010"/>
                  </a:lnTo>
                  <a:cubicBezTo>
                    <a:pt x="17960482" y="5657850"/>
                    <a:pt x="17955402" y="5650230"/>
                    <a:pt x="17945241" y="5650230"/>
                  </a:cubicBezTo>
                  <a:lnTo>
                    <a:pt x="17945241" y="5650230"/>
                  </a:lnTo>
                  <a:close/>
                  <a:moveTo>
                    <a:pt x="17937621" y="4968240"/>
                  </a:moveTo>
                  <a:cubicBezTo>
                    <a:pt x="17937621" y="5217160"/>
                    <a:pt x="17804271" y="5436870"/>
                    <a:pt x="17603611" y="5556250"/>
                  </a:cubicBezTo>
                  <a:cubicBezTo>
                    <a:pt x="17401682" y="5435600"/>
                    <a:pt x="17265791" y="5215890"/>
                    <a:pt x="17265791" y="4965700"/>
                  </a:cubicBezTo>
                  <a:cubicBezTo>
                    <a:pt x="17265791" y="4715510"/>
                    <a:pt x="17400411" y="4497070"/>
                    <a:pt x="17601071" y="4377690"/>
                  </a:cubicBezTo>
                  <a:cubicBezTo>
                    <a:pt x="17801732" y="4497070"/>
                    <a:pt x="17937621" y="4716780"/>
                    <a:pt x="17937621" y="4968240"/>
                  </a:cubicBezTo>
                  <a:lnTo>
                    <a:pt x="17937621" y="4968240"/>
                  </a:lnTo>
                  <a:close/>
                  <a:moveTo>
                    <a:pt x="17922382" y="38100"/>
                  </a:moveTo>
                  <a:lnTo>
                    <a:pt x="17922382" y="4245610"/>
                  </a:lnTo>
                  <a:cubicBezTo>
                    <a:pt x="17820782" y="4248150"/>
                    <a:pt x="17706482" y="4277360"/>
                    <a:pt x="17604882" y="4326890"/>
                  </a:cubicBezTo>
                  <a:lnTo>
                    <a:pt x="17604882" y="367030"/>
                  </a:lnTo>
                  <a:cubicBezTo>
                    <a:pt x="17604882" y="361950"/>
                    <a:pt x="17609961" y="358140"/>
                    <a:pt x="17607421" y="354330"/>
                  </a:cubicBezTo>
                  <a:cubicBezTo>
                    <a:pt x="17604882" y="350520"/>
                    <a:pt x="17597261" y="349250"/>
                    <a:pt x="17593452" y="349250"/>
                  </a:cubicBezTo>
                  <a:lnTo>
                    <a:pt x="17263252" y="349250"/>
                  </a:lnTo>
                  <a:lnTo>
                    <a:pt x="17263252" y="38100"/>
                  </a:lnTo>
                  <a:cubicBezTo>
                    <a:pt x="17263252" y="38100"/>
                    <a:pt x="17922382" y="38100"/>
                    <a:pt x="17922382" y="38100"/>
                  </a:cubicBezTo>
                  <a:close/>
                  <a:moveTo>
                    <a:pt x="17261982" y="384810"/>
                  </a:moveTo>
                  <a:lnTo>
                    <a:pt x="17566782" y="384810"/>
                  </a:lnTo>
                  <a:lnTo>
                    <a:pt x="17566782" y="4326890"/>
                  </a:lnTo>
                  <a:cubicBezTo>
                    <a:pt x="17477882" y="4278630"/>
                    <a:pt x="17388982" y="4249420"/>
                    <a:pt x="17261982" y="4245610"/>
                  </a:cubicBezTo>
                  <a:lnTo>
                    <a:pt x="17261982" y="384810"/>
                  </a:lnTo>
                  <a:lnTo>
                    <a:pt x="17261982" y="384810"/>
                  </a:lnTo>
                  <a:close/>
                  <a:moveTo>
                    <a:pt x="727710" y="38100"/>
                  </a:moveTo>
                  <a:lnTo>
                    <a:pt x="17223882" y="38100"/>
                  </a:lnTo>
                  <a:lnTo>
                    <a:pt x="17223882" y="349250"/>
                  </a:lnTo>
                  <a:lnTo>
                    <a:pt x="11201481" y="349250"/>
                  </a:lnTo>
                  <a:lnTo>
                    <a:pt x="11201481" y="350520"/>
                  </a:lnTo>
                  <a:lnTo>
                    <a:pt x="727710" y="350520"/>
                  </a:lnTo>
                  <a:cubicBezTo>
                    <a:pt x="727710" y="350520"/>
                    <a:pt x="727710" y="38100"/>
                    <a:pt x="727710" y="38100"/>
                  </a:cubicBezTo>
                  <a:close/>
                  <a:moveTo>
                    <a:pt x="332740" y="368300"/>
                  </a:moveTo>
                  <a:lnTo>
                    <a:pt x="332740" y="4324350"/>
                  </a:lnTo>
                  <a:cubicBezTo>
                    <a:pt x="243840" y="4276090"/>
                    <a:pt x="154940" y="4248150"/>
                    <a:pt x="40640" y="4245610"/>
                  </a:cubicBezTo>
                  <a:lnTo>
                    <a:pt x="40640" y="38100"/>
                  </a:lnTo>
                  <a:lnTo>
                    <a:pt x="688340" y="38100"/>
                  </a:lnTo>
                  <a:lnTo>
                    <a:pt x="688340" y="350520"/>
                  </a:lnTo>
                  <a:lnTo>
                    <a:pt x="353060" y="350520"/>
                  </a:lnTo>
                  <a:cubicBezTo>
                    <a:pt x="344170" y="350520"/>
                    <a:pt x="332740" y="359410"/>
                    <a:pt x="332740" y="368300"/>
                  </a:cubicBezTo>
                  <a:close/>
                  <a:moveTo>
                    <a:pt x="688340" y="386080"/>
                  </a:moveTo>
                  <a:lnTo>
                    <a:pt x="688340" y="4245610"/>
                  </a:lnTo>
                  <a:cubicBezTo>
                    <a:pt x="586740" y="4248150"/>
                    <a:pt x="485140" y="4278630"/>
                    <a:pt x="370840" y="4326890"/>
                  </a:cubicBezTo>
                  <a:lnTo>
                    <a:pt x="370840" y="386080"/>
                  </a:lnTo>
                  <a:cubicBezTo>
                    <a:pt x="370840" y="386080"/>
                    <a:pt x="688340" y="386080"/>
                    <a:pt x="688340" y="386080"/>
                  </a:cubicBezTo>
                  <a:close/>
                  <a:moveTo>
                    <a:pt x="36830" y="4963160"/>
                  </a:moveTo>
                  <a:cubicBezTo>
                    <a:pt x="36830" y="4712970"/>
                    <a:pt x="172720" y="4494530"/>
                    <a:pt x="373380" y="4375150"/>
                  </a:cubicBezTo>
                  <a:cubicBezTo>
                    <a:pt x="574040" y="4495800"/>
                    <a:pt x="709930" y="4714240"/>
                    <a:pt x="709930" y="4965700"/>
                  </a:cubicBezTo>
                  <a:cubicBezTo>
                    <a:pt x="709930" y="5214620"/>
                    <a:pt x="575310" y="5434330"/>
                    <a:pt x="375920" y="5553710"/>
                  </a:cubicBezTo>
                  <a:cubicBezTo>
                    <a:pt x="172720" y="5434330"/>
                    <a:pt x="36830" y="5214620"/>
                    <a:pt x="36830" y="4963160"/>
                  </a:cubicBezTo>
                  <a:close/>
                  <a:moveTo>
                    <a:pt x="688340" y="10071100"/>
                  </a:moveTo>
                  <a:lnTo>
                    <a:pt x="40640" y="10071100"/>
                  </a:lnTo>
                  <a:lnTo>
                    <a:pt x="40640" y="5684520"/>
                  </a:lnTo>
                  <a:cubicBezTo>
                    <a:pt x="154940" y="5681980"/>
                    <a:pt x="243840" y="5654040"/>
                    <a:pt x="332740" y="5605780"/>
                  </a:cubicBezTo>
                  <a:lnTo>
                    <a:pt x="332740" y="5604510"/>
                  </a:lnTo>
                  <a:lnTo>
                    <a:pt x="337820" y="5603240"/>
                  </a:lnTo>
                  <a:cubicBezTo>
                    <a:pt x="336550" y="5604510"/>
                    <a:pt x="358140" y="5604510"/>
                    <a:pt x="332740" y="5605780"/>
                  </a:cubicBezTo>
                  <a:lnTo>
                    <a:pt x="332740" y="9739630"/>
                  </a:lnTo>
                  <a:cubicBezTo>
                    <a:pt x="332740" y="9749790"/>
                    <a:pt x="363220" y="9766300"/>
                    <a:pt x="373380" y="9766300"/>
                  </a:cubicBezTo>
                  <a:lnTo>
                    <a:pt x="688340" y="9766300"/>
                  </a:lnTo>
                  <a:lnTo>
                    <a:pt x="688340" y="10071100"/>
                  </a:lnTo>
                  <a:close/>
                  <a:moveTo>
                    <a:pt x="688340" y="9728200"/>
                  </a:moveTo>
                  <a:lnTo>
                    <a:pt x="370840" y="9728200"/>
                  </a:lnTo>
                  <a:lnTo>
                    <a:pt x="370840" y="5605780"/>
                  </a:lnTo>
                  <a:cubicBezTo>
                    <a:pt x="370840" y="5604510"/>
                    <a:pt x="373380" y="5603240"/>
                    <a:pt x="373380" y="5600700"/>
                  </a:cubicBezTo>
                  <a:cubicBezTo>
                    <a:pt x="467360" y="5648960"/>
                    <a:pt x="586740" y="5678170"/>
                    <a:pt x="688340" y="5681980"/>
                  </a:cubicBezTo>
                  <a:lnTo>
                    <a:pt x="688340" y="9728200"/>
                  </a:lnTo>
                  <a:close/>
                  <a:moveTo>
                    <a:pt x="17223882" y="10071100"/>
                  </a:moveTo>
                  <a:lnTo>
                    <a:pt x="726440" y="10071100"/>
                  </a:lnTo>
                  <a:lnTo>
                    <a:pt x="726440" y="9766300"/>
                  </a:lnTo>
                  <a:lnTo>
                    <a:pt x="17223882" y="9766300"/>
                  </a:lnTo>
                  <a:lnTo>
                    <a:pt x="17223882" y="10071100"/>
                  </a:lnTo>
                  <a:close/>
                  <a:moveTo>
                    <a:pt x="17222611" y="5670550"/>
                  </a:moveTo>
                  <a:lnTo>
                    <a:pt x="17222611" y="9728200"/>
                  </a:lnTo>
                  <a:lnTo>
                    <a:pt x="726440" y="9728200"/>
                  </a:lnTo>
                  <a:lnTo>
                    <a:pt x="726440" y="5664200"/>
                  </a:lnTo>
                  <a:cubicBezTo>
                    <a:pt x="726440" y="5654040"/>
                    <a:pt x="723900" y="5646420"/>
                    <a:pt x="713740" y="5646420"/>
                  </a:cubicBezTo>
                  <a:cubicBezTo>
                    <a:pt x="603250" y="5646420"/>
                    <a:pt x="500380" y="5619750"/>
                    <a:pt x="407670" y="5572760"/>
                  </a:cubicBezTo>
                  <a:cubicBezTo>
                    <a:pt x="609600" y="5444490"/>
                    <a:pt x="744220" y="5219700"/>
                    <a:pt x="744220" y="4965700"/>
                  </a:cubicBezTo>
                  <a:cubicBezTo>
                    <a:pt x="744220" y="4709160"/>
                    <a:pt x="610870" y="4484370"/>
                    <a:pt x="408940" y="4356100"/>
                  </a:cubicBezTo>
                  <a:cubicBezTo>
                    <a:pt x="502920" y="4307840"/>
                    <a:pt x="603250" y="4281170"/>
                    <a:pt x="715010" y="4281170"/>
                  </a:cubicBezTo>
                  <a:cubicBezTo>
                    <a:pt x="725170" y="4281170"/>
                    <a:pt x="727710" y="4273550"/>
                    <a:pt x="727710" y="4263390"/>
                  </a:cubicBezTo>
                  <a:lnTo>
                    <a:pt x="727710" y="386080"/>
                  </a:lnTo>
                  <a:lnTo>
                    <a:pt x="11201481" y="386080"/>
                  </a:lnTo>
                  <a:lnTo>
                    <a:pt x="11201481" y="384810"/>
                  </a:lnTo>
                  <a:lnTo>
                    <a:pt x="17223882" y="384810"/>
                  </a:lnTo>
                  <a:lnTo>
                    <a:pt x="17223882" y="4263390"/>
                  </a:lnTo>
                  <a:cubicBezTo>
                    <a:pt x="17223882" y="4273550"/>
                    <a:pt x="17239121" y="4281170"/>
                    <a:pt x="17248011" y="4281170"/>
                  </a:cubicBezTo>
                  <a:cubicBezTo>
                    <a:pt x="17359771" y="4281170"/>
                    <a:pt x="17468991" y="4309110"/>
                    <a:pt x="17561702" y="4357370"/>
                  </a:cubicBezTo>
                  <a:cubicBezTo>
                    <a:pt x="17359771" y="4485640"/>
                    <a:pt x="17227691" y="4710430"/>
                    <a:pt x="17227691" y="4965700"/>
                  </a:cubicBezTo>
                  <a:cubicBezTo>
                    <a:pt x="17227691" y="5222240"/>
                    <a:pt x="17363582" y="5448300"/>
                    <a:pt x="17566782" y="5575300"/>
                  </a:cubicBezTo>
                  <a:cubicBezTo>
                    <a:pt x="17472802" y="5624830"/>
                    <a:pt x="17359771" y="5652770"/>
                    <a:pt x="17246741" y="5652770"/>
                  </a:cubicBezTo>
                  <a:cubicBezTo>
                    <a:pt x="17236582" y="5652770"/>
                    <a:pt x="17222611" y="5660390"/>
                    <a:pt x="17222611" y="5670550"/>
                  </a:cubicBezTo>
                  <a:lnTo>
                    <a:pt x="17222611" y="5670550"/>
                  </a:lnTo>
                  <a:close/>
                  <a:moveTo>
                    <a:pt x="17579482" y="5607050"/>
                  </a:moveTo>
                  <a:lnTo>
                    <a:pt x="17579482" y="9728200"/>
                  </a:lnTo>
                  <a:lnTo>
                    <a:pt x="17261982" y="9728200"/>
                  </a:lnTo>
                  <a:lnTo>
                    <a:pt x="17261982" y="5688330"/>
                  </a:lnTo>
                  <a:cubicBezTo>
                    <a:pt x="17388982" y="5685790"/>
                    <a:pt x="17477882" y="5655310"/>
                    <a:pt x="17579482" y="5607050"/>
                  </a:cubicBezTo>
                  <a:close/>
                  <a:moveTo>
                    <a:pt x="17922382" y="10071100"/>
                  </a:moveTo>
                  <a:lnTo>
                    <a:pt x="17261982" y="10071100"/>
                  </a:lnTo>
                  <a:lnTo>
                    <a:pt x="17261982" y="9766300"/>
                  </a:lnTo>
                  <a:lnTo>
                    <a:pt x="17603611" y="9766300"/>
                  </a:lnTo>
                  <a:cubicBezTo>
                    <a:pt x="17613771" y="9766300"/>
                    <a:pt x="17617582" y="9749790"/>
                    <a:pt x="17617582" y="9739630"/>
                  </a:cubicBezTo>
                  <a:lnTo>
                    <a:pt x="17617582" y="5604510"/>
                  </a:lnTo>
                  <a:cubicBezTo>
                    <a:pt x="17706482" y="5652770"/>
                    <a:pt x="17820782" y="5681980"/>
                    <a:pt x="17922382" y="5684520"/>
                  </a:cubicBezTo>
                  <a:lnTo>
                    <a:pt x="17922382" y="10071100"/>
                  </a:lnTo>
                  <a:close/>
                </a:path>
              </a:pathLst>
            </a:custGeom>
            <a:solidFill>
              <a:srgbClr val="000000"/>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6266" y="352839"/>
            <a:ext cx="3307241" cy="4019899"/>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4180353" y="352839"/>
            <a:ext cx="3307241" cy="401989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2635" y="257938"/>
            <a:ext cx="4254878" cy="4114800"/>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475107" y="257938"/>
            <a:ext cx="4254878" cy="4114800"/>
          </a:xfrm>
          <a:prstGeom prst="rect">
            <a:avLst/>
          </a:prstGeom>
        </p:spPr>
      </p:pic>
      <p:grpSp>
        <p:nvGrpSpPr>
          <p:cNvPr id="8" name="Group 8"/>
          <p:cNvGrpSpPr/>
          <p:nvPr/>
        </p:nvGrpSpPr>
        <p:grpSpPr>
          <a:xfrm>
            <a:off x="3879561" y="352839"/>
            <a:ext cx="10528878" cy="1841570"/>
            <a:chOff x="0" y="0"/>
            <a:chExt cx="4413800" cy="772003"/>
          </a:xfrm>
        </p:grpSpPr>
        <p:sp>
          <p:nvSpPr>
            <p:cNvPr id="9" name="Freeform 9"/>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10" name="Freeform 10"/>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grpSp>
        <p:nvGrpSpPr>
          <p:cNvPr id="12" name="Group 12"/>
          <p:cNvGrpSpPr/>
          <p:nvPr/>
        </p:nvGrpSpPr>
        <p:grpSpPr>
          <a:xfrm>
            <a:off x="5711826" y="2032449"/>
            <a:ext cx="6692898" cy="1025368"/>
            <a:chOff x="0" y="0"/>
            <a:chExt cx="2264017" cy="346853"/>
          </a:xfrm>
        </p:grpSpPr>
        <p:sp>
          <p:nvSpPr>
            <p:cNvPr id="13" name="Freeform 13"/>
            <p:cNvSpPr/>
            <p:nvPr/>
          </p:nvSpPr>
          <p:spPr>
            <a:xfrm>
              <a:off x="0" y="0"/>
              <a:ext cx="2264017" cy="346853"/>
            </a:xfrm>
            <a:custGeom>
              <a:avLst/>
              <a:gdLst/>
              <a:ahLst/>
              <a:cxnLst/>
              <a:rect l="l" t="t" r="r" b="b"/>
              <a:pathLst>
                <a:path w="2264017" h="346853">
                  <a:moveTo>
                    <a:pt x="2139557" y="59690"/>
                  </a:moveTo>
                  <a:cubicBezTo>
                    <a:pt x="2175117" y="59690"/>
                    <a:pt x="2204327" y="88900"/>
                    <a:pt x="2204327" y="124460"/>
                  </a:cubicBezTo>
                  <a:lnTo>
                    <a:pt x="2204327" y="222393"/>
                  </a:lnTo>
                  <a:cubicBezTo>
                    <a:pt x="2204327" y="257953"/>
                    <a:pt x="2175117" y="287163"/>
                    <a:pt x="2139557" y="287163"/>
                  </a:cubicBezTo>
                  <a:lnTo>
                    <a:pt x="124460" y="287163"/>
                  </a:lnTo>
                  <a:cubicBezTo>
                    <a:pt x="88900" y="287163"/>
                    <a:pt x="59690" y="257953"/>
                    <a:pt x="59690" y="222393"/>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22393"/>
                  </a:lnTo>
                  <a:cubicBezTo>
                    <a:pt x="0" y="290973"/>
                    <a:pt x="55880" y="346853"/>
                    <a:pt x="124460" y="346853"/>
                  </a:cubicBezTo>
                  <a:lnTo>
                    <a:pt x="2139557" y="346853"/>
                  </a:lnTo>
                  <a:cubicBezTo>
                    <a:pt x="2208137" y="346853"/>
                    <a:pt x="2264017" y="290973"/>
                    <a:pt x="2264017" y="222393"/>
                  </a:cubicBezTo>
                  <a:lnTo>
                    <a:pt x="2264017" y="124460"/>
                  </a:lnTo>
                  <a:cubicBezTo>
                    <a:pt x="2264017" y="55880"/>
                    <a:pt x="2208137" y="0"/>
                    <a:pt x="2139557" y="0"/>
                  </a:cubicBezTo>
                  <a:close/>
                </a:path>
              </a:pathLst>
            </a:custGeom>
            <a:solidFill>
              <a:srgbClr val="000000"/>
            </a:solidFill>
          </p:spPr>
        </p:sp>
      </p:grpSp>
      <p:pic>
        <p:nvPicPr>
          <p:cNvPr id="14" name="Picture 14"/>
          <p:cNvPicPr>
            <a:picLocks noChangeAspect="1"/>
          </p:cNvPicPr>
          <p:nvPr/>
        </p:nvPicPr>
        <p:blipFill>
          <a:blip r:embed="rId6"/>
          <a:srcRect l="54216" t="65145" r="12079" b="10667"/>
          <a:stretch>
            <a:fillRect/>
          </a:stretch>
        </p:blipFill>
        <p:spPr>
          <a:xfrm>
            <a:off x="942088" y="5143500"/>
            <a:ext cx="5135479" cy="2073025"/>
          </a:xfrm>
          <a:prstGeom prst="rect">
            <a:avLst/>
          </a:prstGeom>
        </p:spPr>
      </p:pic>
      <p:pic>
        <p:nvPicPr>
          <p:cNvPr id="15" name="Picture 15"/>
          <p:cNvPicPr>
            <a:picLocks noChangeAspect="1"/>
          </p:cNvPicPr>
          <p:nvPr/>
        </p:nvPicPr>
        <p:blipFill>
          <a:blip r:embed="rId7"/>
          <a:srcRect l="55858" t="52101" r="13055" b="6282"/>
          <a:stretch>
            <a:fillRect/>
          </a:stretch>
        </p:blipFill>
        <p:spPr>
          <a:xfrm>
            <a:off x="7332554" y="5143500"/>
            <a:ext cx="4283416" cy="3225641"/>
          </a:xfrm>
          <a:prstGeom prst="rect">
            <a:avLst/>
          </a:prstGeom>
        </p:spPr>
      </p:pic>
      <p:pic>
        <p:nvPicPr>
          <p:cNvPr id="16" name="Picture 16"/>
          <p:cNvPicPr>
            <a:picLocks noChangeAspect="1"/>
          </p:cNvPicPr>
          <p:nvPr/>
        </p:nvPicPr>
        <p:blipFill>
          <a:blip r:embed="rId8"/>
          <a:srcRect l="55463" t="44089" r="12642" b="32073"/>
          <a:stretch>
            <a:fillRect/>
          </a:stretch>
        </p:blipFill>
        <p:spPr>
          <a:xfrm>
            <a:off x="12766586" y="5118100"/>
            <a:ext cx="4101110" cy="1724094"/>
          </a:xfrm>
          <a:prstGeom prst="rect">
            <a:avLst/>
          </a:prstGeom>
        </p:spPr>
      </p:pic>
      <p:pic>
        <p:nvPicPr>
          <p:cNvPr id="17" name="Picture 17"/>
          <p:cNvPicPr>
            <a:picLocks noChangeAspect="1"/>
          </p:cNvPicPr>
          <p:nvPr/>
        </p:nvPicPr>
        <p:blipFill>
          <a:blip r:embed="rId9"/>
          <a:srcRect l="14137" t="63559" r="54175" b="15466"/>
          <a:stretch>
            <a:fillRect/>
          </a:stretch>
        </p:blipFill>
        <p:spPr>
          <a:xfrm>
            <a:off x="12766586" y="6842194"/>
            <a:ext cx="4101110" cy="1526947"/>
          </a:xfrm>
          <a:prstGeom prst="rect">
            <a:avLst/>
          </a:prstGeom>
        </p:spPr>
      </p:pic>
      <p:sp>
        <p:nvSpPr>
          <p:cNvPr id="18" name="TextBox 18"/>
          <p:cNvSpPr txBox="1"/>
          <p:nvPr/>
        </p:nvSpPr>
        <p:spPr>
          <a:xfrm>
            <a:off x="1935636" y="4378325"/>
            <a:ext cx="14666910" cy="73977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Kollektif"/>
              </a:rPr>
              <a:t>	Pada tahap kedelapan, pendekatan mitigasi dilakukan berdasarkan pengelompokan risiko yaitu berdasarkan Relative Risk Matrix dan Area of Concern.</a:t>
            </a:r>
          </a:p>
        </p:txBody>
      </p:sp>
      <p:sp>
        <p:nvSpPr>
          <p:cNvPr id="19" name="TextBox 19"/>
          <p:cNvSpPr txBox="1"/>
          <p:nvPr/>
        </p:nvSpPr>
        <p:spPr>
          <a:xfrm>
            <a:off x="8275433" y="476250"/>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IV</a:t>
            </a:r>
          </a:p>
        </p:txBody>
      </p:sp>
      <p:sp>
        <p:nvSpPr>
          <p:cNvPr id="20" name="TextBox 20"/>
          <p:cNvSpPr txBox="1"/>
          <p:nvPr/>
        </p:nvSpPr>
        <p:spPr>
          <a:xfrm>
            <a:off x="7960147" y="1168849"/>
            <a:ext cx="2196257"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Pembahasan</a:t>
            </a:r>
          </a:p>
        </p:txBody>
      </p:sp>
      <p:sp>
        <p:nvSpPr>
          <p:cNvPr id="21" name="TextBox 21"/>
          <p:cNvSpPr txBox="1"/>
          <p:nvPr/>
        </p:nvSpPr>
        <p:spPr>
          <a:xfrm>
            <a:off x="2441299" y="7358018"/>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X. Relative Risk Matrix.</a:t>
            </a:r>
          </a:p>
        </p:txBody>
      </p:sp>
      <p:sp>
        <p:nvSpPr>
          <p:cNvPr id="22" name="TextBox 22"/>
          <p:cNvSpPr txBox="1"/>
          <p:nvPr/>
        </p:nvSpPr>
        <p:spPr>
          <a:xfrm>
            <a:off x="11121857" y="8621531"/>
            <a:ext cx="5862709" cy="171450"/>
          </a:xfrm>
          <a:prstGeom prst="rect">
            <a:avLst/>
          </a:prstGeom>
        </p:spPr>
        <p:txBody>
          <a:bodyPr lIns="0" tIns="0" rIns="0" bIns="0" rtlCol="0" anchor="t">
            <a:spAutoFit/>
          </a:bodyPr>
          <a:lstStyle/>
          <a:p>
            <a:pPr>
              <a:lnSpc>
                <a:spcPts val="1200"/>
              </a:lnSpc>
              <a:spcBef>
                <a:spcPct val="0"/>
              </a:spcBef>
            </a:pPr>
            <a:r>
              <a:rPr lang="en-US" sz="1000" spc="50">
                <a:solidFill>
                  <a:srgbClr val="000000"/>
                </a:solidFill>
                <a:latin typeface="Kollektif Bold"/>
              </a:rPr>
              <a:t>Tabel XI. Mitigation Approach.</a:t>
            </a:r>
          </a:p>
        </p:txBody>
      </p:sp>
      <p:sp>
        <p:nvSpPr>
          <p:cNvPr id="23" name="TextBox 23"/>
          <p:cNvSpPr txBox="1"/>
          <p:nvPr/>
        </p:nvSpPr>
        <p:spPr>
          <a:xfrm>
            <a:off x="7225049" y="2340346"/>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8. Memilih Pendekatan Mitigasi</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77378" y="428615"/>
            <a:ext cx="13138672" cy="1719972"/>
          </a:xfrm>
          <a:prstGeom prst="rect">
            <a:avLst/>
          </a:prstGeom>
        </p:spPr>
      </p:pic>
      <p:grpSp>
        <p:nvGrpSpPr>
          <p:cNvPr id="3" name="Group 3"/>
          <p:cNvGrpSpPr/>
          <p:nvPr/>
        </p:nvGrpSpPr>
        <p:grpSpPr>
          <a:xfrm>
            <a:off x="4182275" y="428615"/>
            <a:ext cx="10528878" cy="1841570"/>
            <a:chOff x="0" y="0"/>
            <a:chExt cx="4413800" cy="772003"/>
          </a:xfrm>
        </p:grpSpPr>
        <p:sp>
          <p:nvSpPr>
            <p:cNvPr id="4" name="Freeform 4"/>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5" name="Freeform 5"/>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6" name="Freeform 6"/>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711153" y="6594613"/>
            <a:ext cx="4067923" cy="4114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422413" y="6594613"/>
            <a:ext cx="4067923" cy="4114800"/>
          </a:xfrm>
          <a:prstGeom prst="rect">
            <a:avLst/>
          </a:prstGeom>
        </p:spPr>
      </p:pic>
      <p:grpSp>
        <p:nvGrpSpPr>
          <p:cNvPr id="9" name="Group 9"/>
          <p:cNvGrpSpPr/>
          <p:nvPr/>
        </p:nvGrpSpPr>
        <p:grpSpPr>
          <a:xfrm>
            <a:off x="1028700" y="2706775"/>
            <a:ext cx="6692898" cy="6551525"/>
            <a:chOff x="0" y="0"/>
            <a:chExt cx="2264017" cy="2216195"/>
          </a:xfrm>
        </p:grpSpPr>
        <p:sp>
          <p:nvSpPr>
            <p:cNvPr id="10" name="Freeform 10"/>
            <p:cNvSpPr/>
            <p:nvPr/>
          </p:nvSpPr>
          <p:spPr>
            <a:xfrm>
              <a:off x="0" y="0"/>
              <a:ext cx="2264017" cy="2216195"/>
            </a:xfrm>
            <a:custGeom>
              <a:avLst/>
              <a:gdLst/>
              <a:ahLst/>
              <a:cxnLst/>
              <a:rect l="l" t="t" r="r" b="b"/>
              <a:pathLst>
                <a:path w="2264017" h="2216195">
                  <a:moveTo>
                    <a:pt x="2139557" y="59690"/>
                  </a:moveTo>
                  <a:cubicBezTo>
                    <a:pt x="2175117" y="59690"/>
                    <a:pt x="2204327" y="88900"/>
                    <a:pt x="2204327" y="124460"/>
                  </a:cubicBezTo>
                  <a:lnTo>
                    <a:pt x="2204327" y="2091735"/>
                  </a:lnTo>
                  <a:cubicBezTo>
                    <a:pt x="2204327" y="2127295"/>
                    <a:pt x="2175117" y="2156505"/>
                    <a:pt x="2139557" y="2156505"/>
                  </a:cubicBezTo>
                  <a:lnTo>
                    <a:pt x="124460" y="2156505"/>
                  </a:lnTo>
                  <a:cubicBezTo>
                    <a:pt x="88900" y="2156505"/>
                    <a:pt x="59690" y="2127295"/>
                    <a:pt x="59690" y="2091735"/>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091735"/>
                  </a:lnTo>
                  <a:cubicBezTo>
                    <a:pt x="0" y="2160315"/>
                    <a:pt x="55880" y="2216195"/>
                    <a:pt x="124460" y="2216195"/>
                  </a:cubicBezTo>
                  <a:lnTo>
                    <a:pt x="2139557" y="2216195"/>
                  </a:lnTo>
                  <a:cubicBezTo>
                    <a:pt x="2208137" y="2216195"/>
                    <a:pt x="2264017" y="2160315"/>
                    <a:pt x="2264017" y="2091735"/>
                  </a:cubicBezTo>
                  <a:lnTo>
                    <a:pt x="2264017" y="124460"/>
                  </a:lnTo>
                  <a:cubicBezTo>
                    <a:pt x="2264017" y="55880"/>
                    <a:pt x="2208137" y="0"/>
                    <a:pt x="2139557" y="0"/>
                  </a:cubicBezTo>
                  <a:close/>
                </a:path>
              </a:pathLst>
            </a:custGeom>
            <a:solidFill>
              <a:srgbClr val="000000"/>
            </a:solidFill>
          </p:spPr>
        </p:sp>
      </p:grpSp>
      <p:grpSp>
        <p:nvGrpSpPr>
          <p:cNvPr id="11" name="Group 11"/>
          <p:cNvGrpSpPr/>
          <p:nvPr/>
        </p:nvGrpSpPr>
        <p:grpSpPr>
          <a:xfrm>
            <a:off x="10566402" y="2706775"/>
            <a:ext cx="6692898" cy="6551525"/>
            <a:chOff x="0" y="0"/>
            <a:chExt cx="2264017" cy="2216195"/>
          </a:xfrm>
        </p:grpSpPr>
        <p:sp>
          <p:nvSpPr>
            <p:cNvPr id="12" name="Freeform 12"/>
            <p:cNvSpPr/>
            <p:nvPr/>
          </p:nvSpPr>
          <p:spPr>
            <a:xfrm>
              <a:off x="0" y="0"/>
              <a:ext cx="2264017" cy="2216195"/>
            </a:xfrm>
            <a:custGeom>
              <a:avLst/>
              <a:gdLst/>
              <a:ahLst/>
              <a:cxnLst/>
              <a:rect l="l" t="t" r="r" b="b"/>
              <a:pathLst>
                <a:path w="2264017" h="2216195">
                  <a:moveTo>
                    <a:pt x="2139557" y="59690"/>
                  </a:moveTo>
                  <a:cubicBezTo>
                    <a:pt x="2175117" y="59690"/>
                    <a:pt x="2204327" y="88900"/>
                    <a:pt x="2204327" y="124460"/>
                  </a:cubicBezTo>
                  <a:lnTo>
                    <a:pt x="2204327" y="2091735"/>
                  </a:lnTo>
                  <a:cubicBezTo>
                    <a:pt x="2204327" y="2127295"/>
                    <a:pt x="2175117" y="2156505"/>
                    <a:pt x="2139557" y="2156505"/>
                  </a:cubicBezTo>
                  <a:lnTo>
                    <a:pt x="124460" y="2156505"/>
                  </a:lnTo>
                  <a:cubicBezTo>
                    <a:pt x="88900" y="2156505"/>
                    <a:pt x="59690" y="2127295"/>
                    <a:pt x="59690" y="2091735"/>
                  </a:cubicBezTo>
                  <a:lnTo>
                    <a:pt x="59690" y="124460"/>
                  </a:lnTo>
                  <a:cubicBezTo>
                    <a:pt x="59690" y="88900"/>
                    <a:pt x="88900" y="59690"/>
                    <a:pt x="124460" y="59690"/>
                  </a:cubicBezTo>
                  <a:lnTo>
                    <a:pt x="2139557" y="59690"/>
                  </a:lnTo>
                  <a:moveTo>
                    <a:pt x="2139557" y="0"/>
                  </a:moveTo>
                  <a:lnTo>
                    <a:pt x="124460" y="0"/>
                  </a:lnTo>
                  <a:cubicBezTo>
                    <a:pt x="55880" y="0"/>
                    <a:pt x="0" y="55880"/>
                    <a:pt x="0" y="124460"/>
                  </a:cubicBezTo>
                  <a:lnTo>
                    <a:pt x="0" y="2091735"/>
                  </a:lnTo>
                  <a:cubicBezTo>
                    <a:pt x="0" y="2160315"/>
                    <a:pt x="55880" y="2216195"/>
                    <a:pt x="124460" y="2216195"/>
                  </a:cubicBezTo>
                  <a:lnTo>
                    <a:pt x="2139557" y="2216195"/>
                  </a:lnTo>
                  <a:cubicBezTo>
                    <a:pt x="2208137" y="2216195"/>
                    <a:pt x="2264017" y="2160315"/>
                    <a:pt x="2264017" y="2091735"/>
                  </a:cubicBezTo>
                  <a:lnTo>
                    <a:pt x="2264017" y="124460"/>
                  </a:lnTo>
                  <a:cubicBezTo>
                    <a:pt x="2264017" y="55880"/>
                    <a:pt x="2208137" y="0"/>
                    <a:pt x="2139557" y="0"/>
                  </a:cubicBezTo>
                  <a:close/>
                </a:path>
              </a:pathLst>
            </a:custGeom>
            <a:solidFill>
              <a:srgbClr val="000000"/>
            </a:solidFill>
          </p:spPr>
        </p:sp>
      </p:grpSp>
      <p:pic>
        <p:nvPicPr>
          <p:cNvPr id="13" name="Picture 1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437822" y="-913484"/>
            <a:ext cx="7687978" cy="2560065"/>
          </a:xfrm>
          <a:prstGeom prst="rect">
            <a:avLst/>
          </a:prstGeom>
        </p:spPr>
      </p:pic>
      <p:sp>
        <p:nvSpPr>
          <p:cNvPr id="14" name="TextBox 14"/>
          <p:cNvSpPr txBox="1"/>
          <p:nvPr/>
        </p:nvSpPr>
        <p:spPr>
          <a:xfrm>
            <a:off x="8339138" y="463575"/>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V</a:t>
            </a:r>
          </a:p>
        </p:txBody>
      </p:sp>
      <p:sp>
        <p:nvSpPr>
          <p:cNvPr id="15" name="TextBox 15"/>
          <p:cNvSpPr txBox="1"/>
          <p:nvPr/>
        </p:nvSpPr>
        <p:spPr>
          <a:xfrm>
            <a:off x="8339138" y="1168849"/>
            <a:ext cx="1438275"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Penutup</a:t>
            </a:r>
          </a:p>
        </p:txBody>
      </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5506700" y="-913484"/>
            <a:ext cx="7687978" cy="2560065"/>
          </a:xfrm>
          <a:prstGeom prst="rect">
            <a:avLst/>
          </a:prstGeom>
        </p:spPr>
      </p:pic>
      <p:sp>
        <p:nvSpPr>
          <p:cNvPr id="17" name="TextBox 17"/>
          <p:cNvSpPr txBox="1"/>
          <p:nvPr/>
        </p:nvSpPr>
        <p:spPr>
          <a:xfrm>
            <a:off x="1611548" y="3060933"/>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5.1 Kesimpulan</a:t>
            </a:r>
          </a:p>
        </p:txBody>
      </p:sp>
      <p:sp>
        <p:nvSpPr>
          <p:cNvPr id="18" name="TextBox 18"/>
          <p:cNvSpPr txBox="1"/>
          <p:nvPr/>
        </p:nvSpPr>
        <p:spPr>
          <a:xfrm>
            <a:off x="1611548" y="3983201"/>
            <a:ext cx="5597454" cy="426402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Kollektif"/>
              </a:rPr>
              <a:t>	Berdasarkan hasil manajemen risiko terkait sosial media diatas, maka dapat disimpulkan bahwa metode Octave Allegro merupakan salah satu metode yang dapat diimplementasikan pada sosial media Instagram Universitas Pembangunan Nasional Veteran Jakarta. Di sisi lain, manajemen risiko yang telah dilakukan menghasilkan sebuah temuan dan rekomendasi yang dapat digunakan sebagai referensi untuk meningkatkan pengelolaan dan manajemen risiko teknologi informasi yang ada di Universitas Pembangunan Nasional Veteran Jakarta.</a:t>
            </a:r>
          </a:p>
        </p:txBody>
      </p:sp>
      <p:sp>
        <p:nvSpPr>
          <p:cNvPr id="19" name="TextBox 19"/>
          <p:cNvSpPr txBox="1"/>
          <p:nvPr/>
        </p:nvSpPr>
        <p:spPr>
          <a:xfrm>
            <a:off x="11169679" y="3060933"/>
            <a:ext cx="5862709" cy="361950"/>
          </a:xfrm>
          <a:prstGeom prst="rect">
            <a:avLst/>
          </a:prstGeom>
        </p:spPr>
        <p:txBody>
          <a:bodyPr lIns="0" tIns="0" rIns="0" bIns="0" rtlCol="0" anchor="t">
            <a:spAutoFit/>
          </a:bodyPr>
          <a:lstStyle/>
          <a:p>
            <a:pPr>
              <a:lnSpc>
                <a:spcPts val="2519"/>
              </a:lnSpc>
              <a:spcBef>
                <a:spcPct val="0"/>
              </a:spcBef>
            </a:pPr>
            <a:r>
              <a:rPr lang="en-US" sz="2099" spc="104">
                <a:solidFill>
                  <a:srgbClr val="000000"/>
                </a:solidFill>
                <a:latin typeface="Kollektif Bold"/>
              </a:rPr>
              <a:t>5.2 Saran</a:t>
            </a:r>
          </a:p>
        </p:txBody>
      </p:sp>
      <p:sp>
        <p:nvSpPr>
          <p:cNvPr id="20" name="TextBox 20"/>
          <p:cNvSpPr txBox="1"/>
          <p:nvPr/>
        </p:nvSpPr>
        <p:spPr>
          <a:xfrm>
            <a:off x="11114124" y="3598380"/>
            <a:ext cx="5597454" cy="5355120"/>
          </a:xfrm>
          <a:prstGeom prst="rect">
            <a:avLst/>
          </a:prstGeom>
        </p:spPr>
        <p:txBody>
          <a:bodyPr lIns="0" tIns="0" rIns="0" bIns="0" rtlCol="0" anchor="t">
            <a:spAutoFit/>
          </a:bodyPr>
          <a:lstStyle/>
          <a:p>
            <a:pPr algn="just">
              <a:lnSpc>
                <a:spcPts val="2800"/>
              </a:lnSpc>
            </a:pPr>
            <a:r>
              <a:rPr lang="en-US" sz="2000" dirty="0">
                <a:solidFill>
                  <a:srgbClr val="000000"/>
                </a:solidFill>
                <a:latin typeface="Kollektif"/>
              </a:rPr>
              <a:t>	</a:t>
            </a:r>
            <a:r>
              <a:rPr lang="en-US" sz="2000" dirty="0" err="1">
                <a:solidFill>
                  <a:srgbClr val="000000"/>
                </a:solidFill>
                <a:latin typeface="Kollektif"/>
              </a:rPr>
              <a:t>Berdasarkan</a:t>
            </a:r>
            <a:r>
              <a:rPr lang="en-US" sz="2000" dirty="0">
                <a:solidFill>
                  <a:srgbClr val="000000"/>
                </a:solidFill>
                <a:latin typeface="Kollektif"/>
              </a:rPr>
              <a:t> </a:t>
            </a:r>
            <a:r>
              <a:rPr lang="en-US" sz="2000" dirty="0" err="1">
                <a:solidFill>
                  <a:srgbClr val="000000"/>
                </a:solidFill>
                <a:latin typeface="Kollektif"/>
              </a:rPr>
              <a:t>hasil</a:t>
            </a:r>
            <a:r>
              <a:rPr lang="en-US" sz="2000" dirty="0">
                <a:solidFill>
                  <a:srgbClr val="000000"/>
                </a:solidFill>
                <a:latin typeface="Kollektif"/>
              </a:rPr>
              <a:t> </a:t>
            </a:r>
            <a:r>
              <a:rPr lang="en-US" sz="2000" dirty="0" err="1">
                <a:solidFill>
                  <a:srgbClr val="000000"/>
                </a:solidFill>
                <a:latin typeface="Kollektif"/>
              </a:rPr>
              <a:t>manajemen</a:t>
            </a:r>
            <a:r>
              <a:rPr lang="en-US" sz="2000" dirty="0">
                <a:solidFill>
                  <a:srgbClr val="000000"/>
                </a:solidFill>
                <a:latin typeface="Kollektif"/>
              </a:rPr>
              <a:t> </a:t>
            </a:r>
            <a:r>
              <a:rPr lang="en-US" sz="2000" dirty="0" err="1">
                <a:solidFill>
                  <a:srgbClr val="000000"/>
                </a:solidFill>
                <a:latin typeface="Kollektif"/>
              </a:rPr>
              <a:t>risiko</a:t>
            </a:r>
            <a:r>
              <a:rPr lang="en-US" sz="2000" dirty="0">
                <a:solidFill>
                  <a:srgbClr val="000000"/>
                </a:solidFill>
                <a:latin typeface="Kollektif"/>
              </a:rPr>
              <a:t> </a:t>
            </a:r>
            <a:r>
              <a:rPr lang="en-US" sz="2000" dirty="0" err="1">
                <a:solidFill>
                  <a:srgbClr val="000000"/>
                </a:solidFill>
                <a:latin typeface="Kollektif"/>
              </a:rPr>
              <a:t>terkait</a:t>
            </a:r>
            <a:r>
              <a:rPr lang="en-US" sz="2000" dirty="0">
                <a:solidFill>
                  <a:srgbClr val="000000"/>
                </a:solidFill>
                <a:latin typeface="Kollektif"/>
              </a:rPr>
              <a:t> </a:t>
            </a:r>
            <a:r>
              <a:rPr lang="en-US" sz="2000" dirty="0" err="1">
                <a:solidFill>
                  <a:srgbClr val="000000"/>
                </a:solidFill>
                <a:latin typeface="Kollektif"/>
              </a:rPr>
              <a:t>sosial</a:t>
            </a:r>
            <a:r>
              <a:rPr lang="en-US" sz="2000" dirty="0">
                <a:solidFill>
                  <a:srgbClr val="000000"/>
                </a:solidFill>
                <a:latin typeface="Kollektif"/>
              </a:rPr>
              <a:t> media </a:t>
            </a:r>
            <a:r>
              <a:rPr lang="en-US" sz="2000" dirty="0" err="1">
                <a:solidFill>
                  <a:srgbClr val="000000"/>
                </a:solidFill>
                <a:latin typeface="Kollektif"/>
              </a:rPr>
              <a:t>diatas</a:t>
            </a:r>
            <a:r>
              <a:rPr lang="en-US" sz="2000" dirty="0">
                <a:solidFill>
                  <a:srgbClr val="000000"/>
                </a:solidFill>
                <a:latin typeface="Kollektif"/>
              </a:rPr>
              <a:t>, </a:t>
            </a:r>
            <a:r>
              <a:rPr lang="en-US" sz="2000" dirty="0" err="1">
                <a:solidFill>
                  <a:srgbClr val="000000"/>
                </a:solidFill>
                <a:latin typeface="Kollektif"/>
              </a:rPr>
              <a:t>maka</a:t>
            </a:r>
            <a:r>
              <a:rPr lang="en-US" sz="2000" dirty="0">
                <a:solidFill>
                  <a:srgbClr val="000000"/>
                </a:solidFill>
                <a:latin typeface="Kollektif"/>
              </a:rPr>
              <a:t> </a:t>
            </a:r>
            <a:r>
              <a:rPr lang="en-US" sz="2000" dirty="0" err="1">
                <a:solidFill>
                  <a:srgbClr val="000000"/>
                </a:solidFill>
                <a:latin typeface="Kollektif"/>
              </a:rPr>
              <a:t>penulis</a:t>
            </a:r>
            <a:r>
              <a:rPr lang="en-US" sz="2000" dirty="0">
                <a:solidFill>
                  <a:srgbClr val="000000"/>
                </a:solidFill>
                <a:latin typeface="Kollektif"/>
              </a:rPr>
              <a:t> </a:t>
            </a:r>
            <a:r>
              <a:rPr lang="en-US" sz="2000" dirty="0" err="1">
                <a:solidFill>
                  <a:srgbClr val="000000"/>
                </a:solidFill>
                <a:latin typeface="Kollektif"/>
              </a:rPr>
              <a:t>memberikan</a:t>
            </a:r>
            <a:r>
              <a:rPr lang="en-US" sz="2000" dirty="0">
                <a:solidFill>
                  <a:srgbClr val="000000"/>
                </a:solidFill>
                <a:latin typeface="Kollektif"/>
              </a:rPr>
              <a:t> saran </a:t>
            </a:r>
            <a:r>
              <a:rPr lang="en-US" sz="2000" dirty="0" err="1">
                <a:solidFill>
                  <a:srgbClr val="000000"/>
                </a:solidFill>
                <a:latin typeface="Kollektif"/>
              </a:rPr>
              <a:t>kepada</a:t>
            </a:r>
            <a:r>
              <a:rPr lang="en-US" sz="2000" dirty="0">
                <a:solidFill>
                  <a:srgbClr val="000000"/>
                </a:solidFill>
                <a:latin typeface="Kollektif"/>
              </a:rPr>
              <a:t> </a:t>
            </a:r>
            <a:r>
              <a:rPr lang="en-US" sz="2000" dirty="0" err="1">
                <a:solidFill>
                  <a:srgbClr val="000000"/>
                </a:solidFill>
                <a:latin typeface="Kollektif"/>
              </a:rPr>
              <a:t>pihak-pihak</a:t>
            </a:r>
            <a:r>
              <a:rPr lang="en-US" sz="2000" dirty="0">
                <a:solidFill>
                  <a:srgbClr val="000000"/>
                </a:solidFill>
                <a:latin typeface="Kollektif"/>
              </a:rPr>
              <a:t> yang </a:t>
            </a:r>
            <a:r>
              <a:rPr lang="en-US" sz="2000" dirty="0" err="1">
                <a:solidFill>
                  <a:srgbClr val="000000"/>
                </a:solidFill>
                <a:latin typeface="Kollektif"/>
              </a:rPr>
              <a:t>terkait</a:t>
            </a:r>
            <a:r>
              <a:rPr lang="en-US" sz="2000" dirty="0">
                <a:solidFill>
                  <a:srgbClr val="000000"/>
                </a:solidFill>
                <a:latin typeface="Kollektif"/>
              </a:rPr>
              <a:t> </a:t>
            </a:r>
            <a:r>
              <a:rPr lang="en-US" sz="2000" dirty="0" err="1">
                <a:solidFill>
                  <a:srgbClr val="000000"/>
                </a:solidFill>
                <a:latin typeface="Kollektif"/>
              </a:rPr>
              <a:t>dengan</a:t>
            </a:r>
            <a:r>
              <a:rPr lang="en-US" sz="2000" dirty="0">
                <a:solidFill>
                  <a:srgbClr val="000000"/>
                </a:solidFill>
                <a:latin typeface="Kollektif"/>
              </a:rPr>
              <a:t> </a:t>
            </a:r>
            <a:r>
              <a:rPr lang="en-US" sz="2000" dirty="0" err="1">
                <a:solidFill>
                  <a:srgbClr val="000000"/>
                </a:solidFill>
                <a:latin typeface="Kollektif"/>
              </a:rPr>
              <a:t>permasalahan</a:t>
            </a:r>
            <a:r>
              <a:rPr lang="en-US" sz="2000" dirty="0">
                <a:solidFill>
                  <a:srgbClr val="000000"/>
                </a:solidFill>
                <a:latin typeface="Kollektif"/>
              </a:rPr>
              <a:t> yang </a:t>
            </a:r>
            <a:r>
              <a:rPr lang="en-US" sz="2000" dirty="0" err="1">
                <a:solidFill>
                  <a:srgbClr val="000000"/>
                </a:solidFill>
                <a:latin typeface="Kollektif"/>
              </a:rPr>
              <a:t>terjadi</a:t>
            </a:r>
            <a:r>
              <a:rPr lang="en-US" sz="2000" dirty="0">
                <a:solidFill>
                  <a:srgbClr val="000000"/>
                </a:solidFill>
                <a:latin typeface="Kollektif"/>
              </a:rPr>
              <a:t>, </a:t>
            </a:r>
            <a:r>
              <a:rPr lang="en-US" sz="2000" dirty="0" err="1">
                <a:solidFill>
                  <a:srgbClr val="000000"/>
                </a:solidFill>
                <a:latin typeface="Kollektif"/>
              </a:rPr>
              <a:t>antara</a:t>
            </a:r>
            <a:r>
              <a:rPr lang="en-US" sz="2000" dirty="0">
                <a:solidFill>
                  <a:srgbClr val="000000"/>
                </a:solidFill>
                <a:latin typeface="Kollektif"/>
              </a:rPr>
              <a:t> lain:</a:t>
            </a:r>
          </a:p>
          <a:p>
            <a:pPr algn="just">
              <a:lnSpc>
                <a:spcPts val="2800"/>
              </a:lnSpc>
            </a:pPr>
            <a:r>
              <a:rPr lang="en-US" sz="2000" dirty="0">
                <a:solidFill>
                  <a:srgbClr val="000000"/>
                </a:solidFill>
                <a:latin typeface="Kollektif"/>
              </a:rPr>
              <a:t>1.Adanya </a:t>
            </a:r>
            <a:r>
              <a:rPr lang="en-US" sz="2000" dirty="0" err="1">
                <a:solidFill>
                  <a:srgbClr val="000000"/>
                </a:solidFill>
                <a:latin typeface="Kollektif"/>
              </a:rPr>
              <a:t>kebijakan</a:t>
            </a:r>
            <a:r>
              <a:rPr lang="en-US" sz="2000" dirty="0">
                <a:solidFill>
                  <a:srgbClr val="000000"/>
                </a:solidFill>
                <a:latin typeface="Kollektif"/>
              </a:rPr>
              <a:t> yang </a:t>
            </a:r>
            <a:r>
              <a:rPr lang="en-US" sz="2000" dirty="0" err="1">
                <a:solidFill>
                  <a:srgbClr val="000000"/>
                </a:solidFill>
                <a:latin typeface="Kollektif"/>
              </a:rPr>
              <a:t>tegas</a:t>
            </a:r>
            <a:r>
              <a:rPr lang="en-US" sz="2000" dirty="0">
                <a:solidFill>
                  <a:srgbClr val="000000"/>
                </a:solidFill>
                <a:latin typeface="Kollektif"/>
              </a:rPr>
              <a:t> </a:t>
            </a:r>
            <a:r>
              <a:rPr lang="en-US" sz="2000" dirty="0" err="1">
                <a:solidFill>
                  <a:srgbClr val="000000"/>
                </a:solidFill>
                <a:latin typeface="Kollektif"/>
              </a:rPr>
              <a:t>terkait</a:t>
            </a:r>
            <a:r>
              <a:rPr lang="en-US" sz="2000" dirty="0">
                <a:solidFill>
                  <a:srgbClr val="000000"/>
                </a:solidFill>
                <a:latin typeface="Kollektif"/>
              </a:rPr>
              <a:t> </a:t>
            </a:r>
            <a:r>
              <a:rPr lang="en-US" sz="2000" dirty="0" err="1">
                <a:solidFill>
                  <a:srgbClr val="000000"/>
                </a:solidFill>
                <a:latin typeface="Kollektif"/>
              </a:rPr>
              <a:t>landasan</a:t>
            </a:r>
            <a:r>
              <a:rPr lang="en-US" sz="2000" dirty="0">
                <a:solidFill>
                  <a:srgbClr val="000000"/>
                </a:solidFill>
                <a:latin typeface="Kollektif"/>
              </a:rPr>
              <a:t> </a:t>
            </a:r>
            <a:r>
              <a:rPr lang="en-US" sz="2000" dirty="0" err="1">
                <a:solidFill>
                  <a:srgbClr val="000000"/>
                </a:solidFill>
                <a:latin typeface="Kollektif"/>
              </a:rPr>
              <a:t>pelaksanaan</a:t>
            </a:r>
            <a:r>
              <a:rPr lang="en-US" sz="2000" dirty="0">
                <a:solidFill>
                  <a:srgbClr val="000000"/>
                </a:solidFill>
                <a:latin typeface="Kollektif"/>
              </a:rPr>
              <a:t> proses </a:t>
            </a:r>
            <a:r>
              <a:rPr lang="en-US" sz="2000" dirty="0" err="1">
                <a:solidFill>
                  <a:srgbClr val="000000"/>
                </a:solidFill>
                <a:latin typeface="Kollektif"/>
              </a:rPr>
              <a:t>bisnis</a:t>
            </a:r>
            <a:r>
              <a:rPr lang="en-US" sz="2000" dirty="0">
                <a:solidFill>
                  <a:srgbClr val="000000"/>
                </a:solidFill>
                <a:latin typeface="Kollektif"/>
              </a:rPr>
              <a:t> </a:t>
            </a:r>
            <a:r>
              <a:rPr lang="en-US" sz="2000" dirty="0" err="1">
                <a:solidFill>
                  <a:srgbClr val="000000"/>
                </a:solidFill>
                <a:latin typeface="Kollektif"/>
              </a:rPr>
              <a:t>teknologi</a:t>
            </a:r>
            <a:r>
              <a:rPr lang="en-US" sz="2000" dirty="0">
                <a:solidFill>
                  <a:srgbClr val="000000"/>
                </a:solidFill>
                <a:latin typeface="Kollektif"/>
              </a:rPr>
              <a:t> </a:t>
            </a:r>
            <a:r>
              <a:rPr lang="en-US" sz="2000" dirty="0" err="1">
                <a:solidFill>
                  <a:srgbClr val="000000"/>
                </a:solidFill>
                <a:latin typeface="Kollektif"/>
              </a:rPr>
              <a:t>informasi</a:t>
            </a:r>
            <a:r>
              <a:rPr lang="en-US" sz="2000" dirty="0">
                <a:solidFill>
                  <a:srgbClr val="000000"/>
                </a:solidFill>
                <a:latin typeface="Kollektif"/>
              </a:rPr>
              <a:t> yang </a:t>
            </a:r>
            <a:r>
              <a:rPr lang="en-US" sz="2000" dirty="0" err="1">
                <a:solidFill>
                  <a:srgbClr val="000000"/>
                </a:solidFill>
                <a:latin typeface="Kollektif"/>
              </a:rPr>
              <a:t>ada</a:t>
            </a:r>
            <a:r>
              <a:rPr lang="en-US" sz="2000" dirty="0">
                <a:solidFill>
                  <a:srgbClr val="000000"/>
                </a:solidFill>
                <a:latin typeface="Kollektif"/>
              </a:rPr>
              <a:t>.</a:t>
            </a:r>
          </a:p>
          <a:p>
            <a:pPr algn="just">
              <a:lnSpc>
                <a:spcPts val="2800"/>
              </a:lnSpc>
            </a:pPr>
            <a:r>
              <a:rPr lang="en-US" sz="2000" dirty="0">
                <a:solidFill>
                  <a:srgbClr val="000000"/>
                </a:solidFill>
                <a:latin typeface="Kollektif"/>
              </a:rPr>
              <a:t>2.Adanya </a:t>
            </a:r>
            <a:r>
              <a:rPr lang="en-US" sz="2000" dirty="0" err="1">
                <a:solidFill>
                  <a:srgbClr val="000000"/>
                </a:solidFill>
                <a:latin typeface="Kollektif"/>
              </a:rPr>
              <a:t>perencanaan</a:t>
            </a:r>
            <a:r>
              <a:rPr lang="en-US" sz="2000" dirty="0">
                <a:solidFill>
                  <a:srgbClr val="000000"/>
                </a:solidFill>
                <a:latin typeface="Kollektif"/>
              </a:rPr>
              <a:t> </a:t>
            </a:r>
            <a:r>
              <a:rPr lang="en-US" sz="2000" dirty="0" err="1">
                <a:solidFill>
                  <a:srgbClr val="000000"/>
                </a:solidFill>
                <a:latin typeface="Kollektif"/>
              </a:rPr>
              <a:t>strategis</a:t>
            </a:r>
            <a:r>
              <a:rPr lang="en-US" sz="2000" dirty="0">
                <a:solidFill>
                  <a:srgbClr val="000000"/>
                </a:solidFill>
                <a:latin typeface="Kollektif"/>
              </a:rPr>
              <a:t> </a:t>
            </a:r>
            <a:r>
              <a:rPr lang="en-US" sz="2000" dirty="0" err="1">
                <a:solidFill>
                  <a:srgbClr val="000000"/>
                </a:solidFill>
                <a:latin typeface="Kollektif"/>
              </a:rPr>
              <a:t>untuk</a:t>
            </a:r>
            <a:r>
              <a:rPr lang="en-US" sz="2000" dirty="0">
                <a:solidFill>
                  <a:srgbClr val="000000"/>
                </a:solidFill>
                <a:latin typeface="Kollektif"/>
              </a:rPr>
              <a:t> </a:t>
            </a:r>
            <a:r>
              <a:rPr lang="en-US" sz="2000" dirty="0" err="1">
                <a:solidFill>
                  <a:srgbClr val="000000"/>
                </a:solidFill>
                <a:latin typeface="Kollektif"/>
              </a:rPr>
              <a:t>menjaga</a:t>
            </a:r>
            <a:r>
              <a:rPr lang="en-US" sz="2000" dirty="0">
                <a:solidFill>
                  <a:srgbClr val="000000"/>
                </a:solidFill>
                <a:latin typeface="Kollektif"/>
              </a:rPr>
              <a:t> </a:t>
            </a:r>
            <a:r>
              <a:rPr lang="en-US" sz="2000" dirty="0" err="1">
                <a:solidFill>
                  <a:srgbClr val="000000"/>
                </a:solidFill>
                <a:latin typeface="Kollektif"/>
              </a:rPr>
              <a:t>aset</a:t>
            </a:r>
            <a:r>
              <a:rPr lang="en-US" sz="2000" dirty="0">
                <a:solidFill>
                  <a:srgbClr val="000000"/>
                </a:solidFill>
                <a:latin typeface="Kollektif"/>
              </a:rPr>
              <a:t> </a:t>
            </a:r>
            <a:r>
              <a:rPr lang="en-US" sz="2000" dirty="0" err="1">
                <a:solidFill>
                  <a:srgbClr val="000000"/>
                </a:solidFill>
                <a:latin typeface="Kollektif"/>
              </a:rPr>
              <a:t>informasi</a:t>
            </a:r>
            <a:r>
              <a:rPr lang="en-US" sz="2000" dirty="0">
                <a:solidFill>
                  <a:srgbClr val="000000"/>
                </a:solidFill>
                <a:latin typeface="Kollektif"/>
              </a:rPr>
              <a:t> </a:t>
            </a:r>
            <a:r>
              <a:rPr lang="en-US" sz="2000" dirty="0" err="1">
                <a:solidFill>
                  <a:srgbClr val="000000"/>
                </a:solidFill>
                <a:latin typeface="Kollektif"/>
              </a:rPr>
              <a:t>sensitif</a:t>
            </a:r>
            <a:r>
              <a:rPr lang="en-US" sz="2000" dirty="0">
                <a:solidFill>
                  <a:srgbClr val="000000"/>
                </a:solidFill>
                <a:latin typeface="Kollektif"/>
              </a:rPr>
              <a:t> </a:t>
            </a:r>
            <a:r>
              <a:rPr lang="en-US" sz="2000" dirty="0" err="1">
                <a:solidFill>
                  <a:srgbClr val="000000"/>
                </a:solidFill>
                <a:latin typeface="Kollektif"/>
              </a:rPr>
              <a:t>secara</a:t>
            </a:r>
            <a:r>
              <a:rPr lang="en-US" sz="2000" dirty="0">
                <a:solidFill>
                  <a:srgbClr val="000000"/>
                </a:solidFill>
                <a:latin typeface="Kollektif"/>
              </a:rPr>
              <a:t> </a:t>
            </a:r>
            <a:r>
              <a:rPr lang="en-US" sz="2000" dirty="0" err="1">
                <a:solidFill>
                  <a:srgbClr val="000000"/>
                </a:solidFill>
                <a:latin typeface="Kollektif"/>
              </a:rPr>
              <a:t>tepat</a:t>
            </a:r>
            <a:r>
              <a:rPr lang="en-US" sz="2000" dirty="0">
                <a:solidFill>
                  <a:srgbClr val="000000"/>
                </a:solidFill>
                <a:latin typeface="Kollektif"/>
              </a:rPr>
              <a:t> </a:t>
            </a:r>
            <a:r>
              <a:rPr lang="en-US" sz="2000" dirty="0" err="1">
                <a:solidFill>
                  <a:srgbClr val="000000"/>
                </a:solidFill>
                <a:latin typeface="Kollektif"/>
              </a:rPr>
              <a:t>sesuai</a:t>
            </a:r>
            <a:r>
              <a:rPr lang="en-US" sz="2000" dirty="0">
                <a:solidFill>
                  <a:srgbClr val="000000"/>
                </a:solidFill>
                <a:latin typeface="Kollektif"/>
              </a:rPr>
              <a:t> </a:t>
            </a:r>
            <a:r>
              <a:rPr lang="en-US" sz="2000" dirty="0" err="1">
                <a:solidFill>
                  <a:srgbClr val="000000"/>
                </a:solidFill>
                <a:latin typeface="Kollektif"/>
              </a:rPr>
              <a:t>situasi</a:t>
            </a:r>
            <a:r>
              <a:rPr lang="en-US" sz="2000" dirty="0">
                <a:solidFill>
                  <a:srgbClr val="000000"/>
                </a:solidFill>
                <a:latin typeface="Kollektif"/>
              </a:rPr>
              <a:t> dan </a:t>
            </a:r>
            <a:r>
              <a:rPr lang="en-US" sz="2000" dirty="0" err="1">
                <a:solidFill>
                  <a:srgbClr val="000000"/>
                </a:solidFill>
                <a:latin typeface="Kollektif"/>
              </a:rPr>
              <a:t>kondisi</a:t>
            </a:r>
            <a:r>
              <a:rPr lang="en-US" sz="2000" dirty="0">
                <a:solidFill>
                  <a:srgbClr val="000000"/>
                </a:solidFill>
                <a:latin typeface="Kollektif"/>
              </a:rPr>
              <a:t> Universitas Pembangunan Nasional Veteran Jakarta. </a:t>
            </a:r>
          </a:p>
          <a:p>
            <a:pPr algn="just">
              <a:lnSpc>
                <a:spcPts val="2800"/>
              </a:lnSpc>
            </a:pPr>
            <a:r>
              <a:rPr lang="en-US" sz="2000" dirty="0">
                <a:solidFill>
                  <a:srgbClr val="000000"/>
                </a:solidFill>
                <a:latin typeface="Kollektif"/>
              </a:rPr>
              <a:t>3.Adanya </a:t>
            </a:r>
            <a:r>
              <a:rPr lang="en-US" sz="2000" dirty="0" err="1">
                <a:solidFill>
                  <a:srgbClr val="000000"/>
                </a:solidFill>
                <a:latin typeface="Kollektif"/>
              </a:rPr>
              <a:t>prosedur</a:t>
            </a:r>
            <a:r>
              <a:rPr lang="en-US" sz="2000" dirty="0">
                <a:solidFill>
                  <a:srgbClr val="000000"/>
                </a:solidFill>
                <a:latin typeface="Kollektif"/>
              </a:rPr>
              <a:t> yang </a:t>
            </a:r>
            <a:r>
              <a:rPr lang="en-US" sz="2000" dirty="0" err="1">
                <a:solidFill>
                  <a:srgbClr val="000000"/>
                </a:solidFill>
                <a:latin typeface="Kollektif"/>
              </a:rPr>
              <a:t>berisikan</a:t>
            </a:r>
            <a:r>
              <a:rPr lang="en-US" sz="2000" dirty="0">
                <a:solidFill>
                  <a:srgbClr val="000000"/>
                </a:solidFill>
                <a:latin typeface="Kollektif"/>
              </a:rPr>
              <a:t> </a:t>
            </a:r>
            <a:r>
              <a:rPr lang="en-US" sz="2000" dirty="0" err="1">
                <a:solidFill>
                  <a:srgbClr val="000000"/>
                </a:solidFill>
                <a:latin typeface="Kollektif"/>
              </a:rPr>
              <a:t>langkah-langkah</a:t>
            </a:r>
            <a:r>
              <a:rPr lang="en-US" sz="2000" dirty="0">
                <a:solidFill>
                  <a:srgbClr val="000000"/>
                </a:solidFill>
                <a:latin typeface="Kollektif"/>
              </a:rPr>
              <a:t> </a:t>
            </a:r>
            <a:r>
              <a:rPr lang="en-US" sz="2000" dirty="0" err="1">
                <a:solidFill>
                  <a:srgbClr val="000000"/>
                </a:solidFill>
                <a:latin typeface="Kollektif"/>
              </a:rPr>
              <a:t>untuk</a:t>
            </a:r>
            <a:r>
              <a:rPr lang="en-US" sz="2000" dirty="0">
                <a:solidFill>
                  <a:srgbClr val="000000"/>
                </a:solidFill>
                <a:latin typeface="Kollektif"/>
              </a:rPr>
              <a:t> </a:t>
            </a:r>
            <a:r>
              <a:rPr lang="en-US" sz="2000" dirty="0" err="1">
                <a:solidFill>
                  <a:srgbClr val="000000"/>
                </a:solidFill>
                <a:latin typeface="Kollektif"/>
              </a:rPr>
              <a:t>pemulihan</a:t>
            </a:r>
            <a:r>
              <a:rPr lang="en-US" sz="2000" dirty="0">
                <a:solidFill>
                  <a:srgbClr val="000000"/>
                </a:solidFill>
                <a:latin typeface="Kollektif"/>
              </a:rPr>
              <a:t> </a:t>
            </a:r>
            <a:r>
              <a:rPr lang="en-US" sz="2000" dirty="0" err="1">
                <a:solidFill>
                  <a:srgbClr val="000000"/>
                </a:solidFill>
                <a:latin typeface="Kollektif"/>
              </a:rPr>
              <a:t>informasi</a:t>
            </a:r>
            <a:r>
              <a:rPr lang="en-US" sz="2000" dirty="0">
                <a:solidFill>
                  <a:srgbClr val="000000"/>
                </a:solidFill>
                <a:latin typeface="Kollektif"/>
              </a:rPr>
              <a:t> </a:t>
            </a:r>
            <a:r>
              <a:rPr lang="en-US" sz="2000" dirty="0" err="1">
                <a:solidFill>
                  <a:srgbClr val="000000"/>
                </a:solidFill>
                <a:latin typeface="Kollektif"/>
              </a:rPr>
              <a:t>jika</a:t>
            </a:r>
            <a:r>
              <a:rPr lang="en-US" sz="2000" dirty="0">
                <a:solidFill>
                  <a:srgbClr val="000000"/>
                </a:solidFill>
                <a:latin typeface="Kollektif"/>
              </a:rPr>
              <a:t> </a:t>
            </a:r>
            <a:r>
              <a:rPr lang="en-US" sz="2000" dirty="0" err="1">
                <a:solidFill>
                  <a:srgbClr val="000000"/>
                </a:solidFill>
                <a:latin typeface="Kollektif"/>
              </a:rPr>
              <a:t>ancaman</a:t>
            </a:r>
            <a:r>
              <a:rPr lang="en-US" sz="2000" dirty="0">
                <a:solidFill>
                  <a:srgbClr val="000000"/>
                </a:solidFill>
                <a:latin typeface="Kollektif"/>
              </a:rPr>
              <a:t> </a:t>
            </a:r>
            <a:r>
              <a:rPr lang="en-US" sz="2000" dirty="0" err="1">
                <a:solidFill>
                  <a:srgbClr val="000000"/>
                </a:solidFill>
                <a:latin typeface="Kollektif"/>
              </a:rPr>
              <a:t>benar-benar</a:t>
            </a:r>
            <a:r>
              <a:rPr lang="en-US" sz="2000" dirty="0">
                <a:solidFill>
                  <a:srgbClr val="000000"/>
                </a:solidFill>
                <a:latin typeface="Kollektif"/>
              </a:rPr>
              <a:t> </a:t>
            </a:r>
            <a:r>
              <a:rPr lang="en-US" sz="2000" dirty="0" err="1">
                <a:solidFill>
                  <a:srgbClr val="000000"/>
                </a:solidFill>
                <a:latin typeface="Kollektif"/>
              </a:rPr>
              <a:t>terjadi</a:t>
            </a:r>
            <a:r>
              <a:rPr lang="en-US" sz="2000" dirty="0">
                <a:solidFill>
                  <a:srgbClr val="000000"/>
                </a:solidFill>
                <a:latin typeface="Kollektif"/>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sp>
        <p:nvSpPr>
          <p:cNvPr id="2" name="TextBox 2"/>
          <p:cNvSpPr txBox="1"/>
          <p:nvPr/>
        </p:nvSpPr>
        <p:spPr>
          <a:xfrm>
            <a:off x="4785531" y="2588597"/>
            <a:ext cx="8764070" cy="7489825"/>
          </a:xfrm>
          <a:prstGeom prst="rect">
            <a:avLst/>
          </a:prstGeom>
        </p:spPr>
        <p:txBody>
          <a:bodyPr lIns="0" tIns="0" rIns="0" bIns="0" rtlCol="0" anchor="t">
            <a:spAutoFit/>
          </a:bodyPr>
          <a:lstStyle/>
          <a:p>
            <a:pPr algn="just">
              <a:lnSpc>
                <a:spcPts val="3500"/>
              </a:lnSpc>
            </a:pPr>
            <a:r>
              <a:rPr lang="en-US" sz="2500">
                <a:solidFill>
                  <a:srgbClr val="000000"/>
                </a:solidFill>
                <a:latin typeface="Kollektif"/>
              </a:rPr>
              <a:t>Teknologi informasi memberikan kemudahan kepada pengguna untuk mengakses informasi dengan cepat yang disediakan oleh sosial media maupun pustaka digital. Namun, teknologi informasi ini rentan terhadap tindak kejahatan seperti sabotase. </a:t>
            </a:r>
          </a:p>
          <a:p>
            <a:pPr algn="just">
              <a:lnSpc>
                <a:spcPts val="3500"/>
              </a:lnSpc>
            </a:pPr>
            <a:r>
              <a:rPr lang="en-US" sz="2500">
                <a:solidFill>
                  <a:srgbClr val="000000"/>
                </a:solidFill>
                <a:latin typeface="Kollektif"/>
              </a:rPr>
              <a:t>Dewasa ini, belum banyak perguruan tinggi yang melakukan </a:t>
            </a:r>
            <a:r>
              <a:rPr lang="en-US" sz="2500">
                <a:solidFill>
                  <a:srgbClr val="000000"/>
                </a:solidFill>
                <a:latin typeface="Kollektif Italics"/>
              </a:rPr>
              <a:t>risk assessment</a:t>
            </a:r>
            <a:r>
              <a:rPr lang="en-US" sz="2500">
                <a:solidFill>
                  <a:srgbClr val="000000"/>
                </a:solidFill>
                <a:latin typeface="Kollektif"/>
              </a:rPr>
              <a:t> pada akun sosial media yang digunakan. Hasilnya adalah dapat berupa peretasan akun sosial media dari perguruan tinggi oleh pihak yang tidak bertanggung jawab. </a:t>
            </a:r>
          </a:p>
          <a:p>
            <a:pPr algn="just">
              <a:lnSpc>
                <a:spcPts val="3500"/>
              </a:lnSpc>
            </a:pPr>
            <a:r>
              <a:rPr lang="en-US" sz="2500">
                <a:solidFill>
                  <a:srgbClr val="000000"/>
                </a:solidFill>
                <a:latin typeface="Kollektif"/>
              </a:rPr>
              <a:t>Atas dasar tersebut, maka penulis melakukan manajemen risiko yang berjudul "Manajemen Risiko Sosial Media pada Perguruan Tinggi Menggunakan Metode Octave Allegro ".</a:t>
            </a:r>
          </a:p>
          <a:p>
            <a:pPr algn="just">
              <a:lnSpc>
                <a:spcPts val="3500"/>
              </a:lnSpc>
            </a:pPr>
            <a:r>
              <a:rPr lang="en-US" sz="2500">
                <a:solidFill>
                  <a:srgbClr val="000000"/>
                </a:solidFill>
                <a:latin typeface="Kollektif"/>
              </a:rPr>
              <a:t>Dengan adanya manajemen risiko ini, diharapkan dapat menghasilkan temuan dan rekomendasi yang dapat digunakan sebagai referensi untuk meningkatkan pengelolaan dan penilaian risiko teknologi informasi yang ada.</a:t>
            </a:r>
          </a:p>
        </p:txBody>
      </p:sp>
      <p:grpSp>
        <p:nvGrpSpPr>
          <p:cNvPr id="3" name="Group 3"/>
          <p:cNvGrpSpPr/>
          <p:nvPr/>
        </p:nvGrpSpPr>
        <p:grpSpPr>
          <a:xfrm>
            <a:off x="4482760" y="600286"/>
            <a:ext cx="9297631" cy="1841570"/>
            <a:chOff x="0" y="0"/>
            <a:chExt cx="3897651" cy="772003"/>
          </a:xfrm>
        </p:grpSpPr>
        <p:sp>
          <p:nvSpPr>
            <p:cNvPr id="4" name="Freeform 4"/>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5" name="Freeform 5"/>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6" name="Freeform 6"/>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106875"/>
            <a:ext cx="4110043"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92419"/>
            <a:ext cx="4110043" cy="4114800"/>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725"/>
            <a:ext cx="4110043" cy="4114800"/>
          </a:xfrm>
          <a:prstGeom prst="rect">
            <a:avLst/>
          </a:prstGeom>
        </p:spPr>
      </p:pic>
      <p:pic>
        <p:nvPicPr>
          <p:cNvPr id="10" name="Picture 10"/>
          <p:cNvPicPr>
            <a:picLocks noChangeAspect="1"/>
          </p:cNvPicPr>
          <p:nvPr/>
        </p:nvPicPr>
        <p:blipFill>
          <a:blip r:embed="rId4"/>
          <a:srcRect/>
          <a:stretch>
            <a:fillRect/>
          </a:stretch>
        </p:blipFill>
        <p:spPr>
          <a:xfrm>
            <a:off x="1028700" y="600286"/>
            <a:ext cx="2091342" cy="2093087"/>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5725"/>
            <a:ext cx="4110043" cy="41148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4029075"/>
            <a:ext cx="4110043" cy="4114800"/>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107219"/>
            <a:ext cx="4110043" cy="4114800"/>
          </a:xfrm>
          <a:prstGeom prst="rect">
            <a:avLst/>
          </a:prstGeom>
        </p:spPr>
      </p:pic>
      <p:sp>
        <p:nvSpPr>
          <p:cNvPr id="14" name="TextBox 14"/>
          <p:cNvSpPr txBox="1"/>
          <p:nvPr/>
        </p:nvSpPr>
        <p:spPr>
          <a:xfrm>
            <a:off x="6431810" y="901913"/>
            <a:ext cx="5485216" cy="1228790"/>
          </a:xfrm>
          <a:prstGeom prst="rect">
            <a:avLst/>
          </a:prstGeom>
        </p:spPr>
        <p:txBody>
          <a:bodyPr lIns="0" tIns="0" rIns="0" bIns="0" rtlCol="0" anchor="t">
            <a:spAutoFit/>
          </a:bodyPr>
          <a:lstStyle/>
          <a:p>
            <a:pPr>
              <a:lnSpc>
                <a:spcPts val="9600"/>
              </a:lnSpc>
            </a:pPr>
            <a:r>
              <a:rPr lang="en-US" sz="8000" spc="400">
                <a:solidFill>
                  <a:srgbClr val="000000"/>
                </a:solidFill>
                <a:latin typeface="League Gothic Bold"/>
              </a:rPr>
              <a:t>1.1 Pendahuluan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4482760" y="600286"/>
            <a:ext cx="9297631" cy="1841570"/>
            <a:chOff x="0" y="0"/>
            <a:chExt cx="3897651" cy="772003"/>
          </a:xfrm>
        </p:grpSpPr>
        <p:sp>
          <p:nvSpPr>
            <p:cNvPr id="3" name="Freeform 3"/>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4" name="Freeform 4"/>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5" name="Freeform 5"/>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106875"/>
            <a:ext cx="4110043" cy="41148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92419"/>
            <a:ext cx="4110043"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725"/>
            <a:ext cx="4110043" cy="4114800"/>
          </a:xfrm>
          <a:prstGeom prst="rect">
            <a:avLst/>
          </a:prstGeom>
        </p:spPr>
      </p:pic>
      <p:pic>
        <p:nvPicPr>
          <p:cNvPr id="9" name="Picture 9"/>
          <p:cNvPicPr>
            <a:picLocks noChangeAspect="1"/>
          </p:cNvPicPr>
          <p:nvPr/>
        </p:nvPicPr>
        <p:blipFill>
          <a:blip r:embed="rId4"/>
          <a:srcRect/>
          <a:stretch>
            <a:fillRect/>
          </a:stretch>
        </p:blipFill>
        <p:spPr>
          <a:xfrm>
            <a:off x="1028700" y="600286"/>
            <a:ext cx="2091342" cy="209308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5725"/>
            <a:ext cx="4110043" cy="411480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4029075"/>
            <a:ext cx="4110043" cy="41148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107219"/>
            <a:ext cx="4110043" cy="4114800"/>
          </a:xfrm>
          <a:prstGeom prst="rect">
            <a:avLst/>
          </a:prstGeom>
        </p:spPr>
      </p:pic>
      <p:sp>
        <p:nvSpPr>
          <p:cNvPr id="13" name="TextBox 13"/>
          <p:cNvSpPr txBox="1"/>
          <p:nvPr/>
        </p:nvSpPr>
        <p:spPr>
          <a:xfrm>
            <a:off x="5457285" y="901913"/>
            <a:ext cx="7348582" cy="1228790"/>
          </a:xfrm>
          <a:prstGeom prst="rect">
            <a:avLst/>
          </a:prstGeom>
        </p:spPr>
        <p:txBody>
          <a:bodyPr lIns="0" tIns="0" rIns="0" bIns="0" rtlCol="0" anchor="t">
            <a:spAutoFit/>
          </a:bodyPr>
          <a:lstStyle/>
          <a:p>
            <a:pPr>
              <a:lnSpc>
                <a:spcPts val="9600"/>
              </a:lnSpc>
            </a:pPr>
            <a:r>
              <a:rPr lang="en-US" sz="8000" spc="400">
                <a:solidFill>
                  <a:srgbClr val="000000"/>
                </a:solidFill>
                <a:latin typeface="League Gothic Bold"/>
              </a:rPr>
              <a:t>1.2 Rumusan Masalah</a:t>
            </a:r>
          </a:p>
        </p:txBody>
      </p:sp>
      <p:grpSp>
        <p:nvGrpSpPr>
          <p:cNvPr id="14" name="Group 14"/>
          <p:cNvGrpSpPr/>
          <p:nvPr/>
        </p:nvGrpSpPr>
        <p:grpSpPr>
          <a:xfrm>
            <a:off x="4482760" y="2693372"/>
            <a:ext cx="9297631" cy="1671411"/>
            <a:chOff x="0" y="0"/>
            <a:chExt cx="3145125" cy="565391"/>
          </a:xfrm>
        </p:grpSpPr>
        <p:sp>
          <p:nvSpPr>
            <p:cNvPr id="15" name="Freeform 15"/>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16" name="TextBox 16"/>
          <p:cNvSpPr txBox="1"/>
          <p:nvPr/>
        </p:nvSpPr>
        <p:spPr>
          <a:xfrm>
            <a:off x="4818206" y="2980024"/>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a. Pihak rektorat mengalami kesulitan untuk menjaga sosial media beserta aset-asetnya dalam rangka menjaga keberlangsungan proses bisnis yang sedang berlangsung.</a:t>
            </a:r>
          </a:p>
        </p:txBody>
      </p:sp>
      <p:grpSp>
        <p:nvGrpSpPr>
          <p:cNvPr id="17" name="Group 17"/>
          <p:cNvGrpSpPr/>
          <p:nvPr/>
        </p:nvGrpSpPr>
        <p:grpSpPr>
          <a:xfrm>
            <a:off x="4495184" y="4573524"/>
            <a:ext cx="9297631" cy="1671411"/>
            <a:chOff x="0" y="0"/>
            <a:chExt cx="3145125" cy="565391"/>
          </a:xfrm>
        </p:grpSpPr>
        <p:sp>
          <p:nvSpPr>
            <p:cNvPr id="18" name="Freeform 18"/>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19" name="TextBox 19"/>
          <p:cNvSpPr txBox="1"/>
          <p:nvPr/>
        </p:nvSpPr>
        <p:spPr>
          <a:xfrm>
            <a:off x="4818206" y="5032040"/>
            <a:ext cx="8651588" cy="725805"/>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b. Kurangnya kebijakan yang tegas mengenai pengelolaan sosial media yang ada.</a:t>
            </a:r>
          </a:p>
        </p:txBody>
      </p:sp>
      <p:grpSp>
        <p:nvGrpSpPr>
          <p:cNvPr id="20" name="Group 20"/>
          <p:cNvGrpSpPr/>
          <p:nvPr/>
        </p:nvGrpSpPr>
        <p:grpSpPr>
          <a:xfrm>
            <a:off x="4482760" y="6435464"/>
            <a:ext cx="9297631" cy="1671411"/>
            <a:chOff x="0" y="0"/>
            <a:chExt cx="3145125" cy="565391"/>
          </a:xfrm>
        </p:grpSpPr>
        <p:sp>
          <p:nvSpPr>
            <p:cNvPr id="21" name="Freeform 21"/>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22" name="TextBox 22"/>
          <p:cNvSpPr txBox="1"/>
          <p:nvPr/>
        </p:nvSpPr>
        <p:spPr>
          <a:xfrm>
            <a:off x="4818206" y="6727292"/>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c. Masih kurangnya perhatian terhadap manajemen risiko pada sosial media Instagram yang terdapat pada Universitas Pembangunan Nasional Veteran Jakarta.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4482760" y="600286"/>
            <a:ext cx="9297631" cy="1841570"/>
            <a:chOff x="0" y="0"/>
            <a:chExt cx="3897651" cy="772003"/>
          </a:xfrm>
        </p:grpSpPr>
        <p:sp>
          <p:nvSpPr>
            <p:cNvPr id="3" name="Freeform 3"/>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4" name="Freeform 4"/>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5" name="Freeform 5"/>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106875"/>
            <a:ext cx="4110043" cy="41148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92419"/>
            <a:ext cx="4110043"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725"/>
            <a:ext cx="4110043" cy="4114800"/>
          </a:xfrm>
          <a:prstGeom prst="rect">
            <a:avLst/>
          </a:prstGeom>
        </p:spPr>
      </p:pic>
      <p:pic>
        <p:nvPicPr>
          <p:cNvPr id="9" name="Picture 9"/>
          <p:cNvPicPr>
            <a:picLocks noChangeAspect="1"/>
          </p:cNvPicPr>
          <p:nvPr/>
        </p:nvPicPr>
        <p:blipFill>
          <a:blip r:embed="rId4"/>
          <a:srcRect/>
          <a:stretch>
            <a:fillRect/>
          </a:stretch>
        </p:blipFill>
        <p:spPr>
          <a:xfrm>
            <a:off x="1028700" y="600286"/>
            <a:ext cx="2091342" cy="209308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5725"/>
            <a:ext cx="4110043" cy="411480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4029075"/>
            <a:ext cx="4110043" cy="41148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107219"/>
            <a:ext cx="4110043" cy="4114800"/>
          </a:xfrm>
          <a:prstGeom prst="rect">
            <a:avLst/>
          </a:prstGeom>
        </p:spPr>
      </p:pic>
      <p:sp>
        <p:nvSpPr>
          <p:cNvPr id="13" name="TextBox 13"/>
          <p:cNvSpPr txBox="1"/>
          <p:nvPr/>
        </p:nvSpPr>
        <p:spPr>
          <a:xfrm>
            <a:off x="5457285" y="901913"/>
            <a:ext cx="7348582" cy="1228790"/>
          </a:xfrm>
          <a:prstGeom prst="rect">
            <a:avLst/>
          </a:prstGeom>
        </p:spPr>
        <p:txBody>
          <a:bodyPr lIns="0" tIns="0" rIns="0" bIns="0" rtlCol="0" anchor="t">
            <a:spAutoFit/>
          </a:bodyPr>
          <a:lstStyle/>
          <a:p>
            <a:pPr>
              <a:lnSpc>
                <a:spcPts val="9600"/>
              </a:lnSpc>
            </a:pPr>
            <a:r>
              <a:rPr lang="en-US" sz="8000" spc="400">
                <a:solidFill>
                  <a:srgbClr val="000000"/>
                </a:solidFill>
                <a:latin typeface="League Gothic Bold"/>
              </a:rPr>
              <a:t>1.3 Batasan Masalah</a:t>
            </a:r>
          </a:p>
        </p:txBody>
      </p:sp>
      <p:grpSp>
        <p:nvGrpSpPr>
          <p:cNvPr id="14" name="Group 14"/>
          <p:cNvGrpSpPr/>
          <p:nvPr/>
        </p:nvGrpSpPr>
        <p:grpSpPr>
          <a:xfrm>
            <a:off x="4482760" y="2693372"/>
            <a:ext cx="9297631" cy="1671411"/>
            <a:chOff x="0" y="0"/>
            <a:chExt cx="3145125" cy="565391"/>
          </a:xfrm>
        </p:grpSpPr>
        <p:sp>
          <p:nvSpPr>
            <p:cNvPr id="15" name="Freeform 15"/>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16" name="TextBox 16"/>
          <p:cNvSpPr txBox="1"/>
          <p:nvPr/>
        </p:nvSpPr>
        <p:spPr>
          <a:xfrm>
            <a:off x="4818206" y="2980024"/>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a. Manajemen risiko ini sangat difokuskan untuk mengelola akun sosial media Instagram dalam melindungi aset-aset penting untuk menjaga informasi dan data perguruan tinggi.</a:t>
            </a:r>
          </a:p>
        </p:txBody>
      </p:sp>
      <p:grpSp>
        <p:nvGrpSpPr>
          <p:cNvPr id="17" name="Group 17"/>
          <p:cNvGrpSpPr/>
          <p:nvPr/>
        </p:nvGrpSpPr>
        <p:grpSpPr>
          <a:xfrm>
            <a:off x="4495184" y="4573524"/>
            <a:ext cx="9297631" cy="2367151"/>
            <a:chOff x="0" y="0"/>
            <a:chExt cx="3145125" cy="800740"/>
          </a:xfrm>
        </p:grpSpPr>
        <p:sp>
          <p:nvSpPr>
            <p:cNvPr id="18" name="Freeform 18"/>
            <p:cNvSpPr/>
            <p:nvPr/>
          </p:nvSpPr>
          <p:spPr>
            <a:xfrm>
              <a:off x="0" y="0"/>
              <a:ext cx="3145125" cy="800740"/>
            </a:xfrm>
            <a:custGeom>
              <a:avLst/>
              <a:gdLst/>
              <a:ahLst/>
              <a:cxnLst/>
              <a:rect l="l" t="t" r="r" b="b"/>
              <a:pathLst>
                <a:path w="3145125" h="800740">
                  <a:moveTo>
                    <a:pt x="3020665" y="59690"/>
                  </a:moveTo>
                  <a:cubicBezTo>
                    <a:pt x="3056225" y="59690"/>
                    <a:pt x="3085435" y="88900"/>
                    <a:pt x="3085435" y="124460"/>
                  </a:cubicBezTo>
                  <a:lnTo>
                    <a:pt x="3085435" y="676280"/>
                  </a:lnTo>
                  <a:cubicBezTo>
                    <a:pt x="3085435" y="711840"/>
                    <a:pt x="3056225" y="741050"/>
                    <a:pt x="3020665" y="741050"/>
                  </a:cubicBezTo>
                  <a:lnTo>
                    <a:pt x="124460" y="741050"/>
                  </a:lnTo>
                  <a:cubicBezTo>
                    <a:pt x="88900" y="741050"/>
                    <a:pt x="59690" y="711840"/>
                    <a:pt x="59690" y="676280"/>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676280"/>
                  </a:lnTo>
                  <a:cubicBezTo>
                    <a:pt x="0" y="744860"/>
                    <a:pt x="55880" y="800740"/>
                    <a:pt x="124460" y="800740"/>
                  </a:cubicBezTo>
                  <a:lnTo>
                    <a:pt x="3020665" y="800740"/>
                  </a:lnTo>
                  <a:cubicBezTo>
                    <a:pt x="3089245" y="800740"/>
                    <a:pt x="3145125" y="744860"/>
                    <a:pt x="3145125" y="676280"/>
                  </a:cubicBezTo>
                  <a:lnTo>
                    <a:pt x="3145125" y="124460"/>
                  </a:lnTo>
                  <a:cubicBezTo>
                    <a:pt x="3145125" y="55880"/>
                    <a:pt x="3089245" y="0"/>
                    <a:pt x="3020665" y="0"/>
                  </a:cubicBezTo>
                  <a:close/>
                </a:path>
              </a:pathLst>
            </a:custGeom>
            <a:solidFill>
              <a:srgbClr val="000000"/>
            </a:solidFill>
          </p:spPr>
        </p:sp>
      </p:grpSp>
      <p:sp>
        <p:nvSpPr>
          <p:cNvPr id="19" name="TextBox 19"/>
          <p:cNvSpPr txBox="1"/>
          <p:nvPr/>
        </p:nvSpPr>
        <p:spPr>
          <a:xfrm>
            <a:off x="4805782" y="4879847"/>
            <a:ext cx="8651588" cy="172593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b. Manajemen risiko ini dilakukan oleh Humas Universitas Pembangunan Nasional Veteran Jakarta yang bertanggungjawab untuk mengelola akun sosial media Instagram Universitas Pembangunan Nasional Veteran Jakarta.</a:t>
            </a:r>
          </a:p>
        </p:txBody>
      </p:sp>
      <p:grpSp>
        <p:nvGrpSpPr>
          <p:cNvPr id="20" name="Group 20"/>
          <p:cNvGrpSpPr/>
          <p:nvPr/>
        </p:nvGrpSpPr>
        <p:grpSpPr>
          <a:xfrm>
            <a:off x="4482760" y="7166738"/>
            <a:ext cx="9297631" cy="1671411"/>
            <a:chOff x="0" y="0"/>
            <a:chExt cx="3145125" cy="565391"/>
          </a:xfrm>
        </p:grpSpPr>
        <p:sp>
          <p:nvSpPr>
            <p:cNvPr id="21" name="Freeform 21"/>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22" name="TextBox 22"/>
          <p:cNvSpPr txBox="1"/>
          <p:nvPr/>
        </p:nvSpPr>
        <p:spPr>
          <a:xfrm>
            <a:off x="4805782" y="7625254"/>
            <a:ext cx="8651588" cy="725805"/>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c. Metode yang digunakan dalam manajemen risiko ini adalah Octave Allegro.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4482760" y="600286"/>
            <a:ext cx="9297631" cy="1841570"/>
            <a:chOff x="0" y="0"/>
            <a:chExt cx="3897651" cy="772003"/>
          </a:xfrm>
        </p:grpSpPr>
        <p:sp>
          <p:nvSpPr>
            <p:cNvPr id="3" name="Freeform 3"/>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4" name="Freeform 4"/>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5" name="Freeform 5"/>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106875"/>
            <a:ext cx="4110043" cy="41148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92419"/>
            <a:ext cx="4110043"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725"/>
            <a:ext cx="4110043" cy="4114800"/>
          </a:xfrm>
          <a:prstGeom prst="rect">
            <a:avLst/>
          </a:prstGeom>
        </p:spPr>
      </p:pic>
      <p:pic>
        <p:nvPicPr>
          <p:cNvPr id="9" name="Picture 9"/>
          <p:cNvPicPr>
            <a:picLocks noChangeAspect="1"/>
          </p:cNvPicPr>
          <p:nvPr/>
        </p:nvPicPr>
        <p:blipFill>
          <a:blip r:embed="rId4"/>
          <a:srcRect/>
          <a:stretch>
            <a:fillRect/>
          </a:stretch>
        </p:blipFill>
        <p:spPr>
          <a:xfrm>
            <a:off x="1028700" y="600286"/>
            <a:ext cx="2091342" cy="209308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5725"/>
            <a:ext cx="4110043" cy="411480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4029075"/>
            <a:ext cx="4110043" cy="41148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107219"/>
            <a:ext cx="4110043" cy="4114800"/>
          </a:xfrm>
          <a:prstGeom prst="rect">
            <a:avLst/>
          </a:prstGeom>
        </p:spPr>
      </p:pic>
      <p:sp>
        <p:nvSpPr>
          <p:cNvPr id="13" name="TextBox 13"/>
          <p:cNvSpPr txBox="1"/>
          <p:nvPr/>
        </p:nvSpPr>
        <p:spPr>
          <a:xfrm>
            <a:off x="4982447" y="982908"/>
            <a:ext cx="8323107" cy="1066800"/>
          </a:xfrm>
          <a:prstGeom prst="rect">
            <a:avLst/>
          </a:prstGeom>
        </p:spPr>
        <p:txBody>
          <a:bodyPr lIns="0" tIns="0" rIns="0" bIns="0" rtlCol="0" anchor="t">
            <a:spAutoFit/>
          </a:bodyPr>
          <a:lstStyle/>
          <a:p>
            <a:pPr>
              <a:lnSpc>
                <a:spcPts val="8400"/>
              </a:lnSpc>
            </a:pPr>
            <a:r>
              <a:rPr lang="en-US" sz="7000" spc="350">
                <a:solidFill>
                  <a:srgbClr val="000000"/>
                </a:solidFill>
                <a:latin typeface="League Gothic Bold"/>
              </a:rPr>
              <a:t>1.4 Tujuan Manajemen Risiko</a:t>
            </a:r>
          </a:p>
        </p:txBody>
      </p:sp>
      <p:grpSp>
        <p:nvGrpSpPr>
          <p:cNvPr id="14" name="Group 14"/>
          <p:cNvGrpSpPr/>
          <p:nvPr/>
        </p:nvGrpSpPr>
        <p:grpSpPr>
          <a:xfrm>
            <a:off x="4482760" y="2693372"/>
            <a:ext cx="9297631" cy="1671411"/>
            <a:chOff x="0" y="0"/>
            <a:chExt cx="3145125" cy="565391"/>
          </a:xfrm>
        </p:grpSpPr>
        <p:sp>
          <p:nvSpPr>
            <p:cNvPr id="15" name="Freeform 15"/>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16" name="TextBox 16"/>
          <p:cNvSpPr txBox="1"/>
          <p:nvPr/>
        </p:nvSpPr>
        <p:spPr>
          <a:xfrm>
            <a:off x="4805782" y="2818513"/>
            <a:ext cx="8651588" cy="1392555"/>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a. Untuk mengidentifikasi, menganalisis, dan mengelola risiko akun sosial media Instagram pada Universitas Pembangunan Nasional Veteran Jakarta dengan menggunakan Metode Octave Allegro.</a:t>
            </a:r>
          </a:p>
        </p:txBody>
      </p:sp>
      <p:grpSp>
        <p:nvGrpSpPr>
          <p:cNvPr id="17" name="Group 17"/>
          <p:cNvGrpSpPr/>
          <p:nvPr/>
        </p:nvGrpSpPr>
        <p:grpSpPr>
          <a:xfrm>
            <a:off x="4495184" y="4573524"/>
            <a:ext cx="9297631" cy="1512951"/>
            <a:chOff x="0" y="0"/>
            <a:chExt cx="3145125" cy="511788"/>
          </a:xfrm>
        </p:grpSpPr>
        <p:sp>
          <p:nvSpPr>
            <p:cNvPr id="18" name="Freeform 18"/>
            <p:cNvSpPr/>
            <p:nvPr/>
          </p:nvSpPr>
          <p:spPr>
            <a:xfrm>
              <a:off x="0" y="0"/>
              <a:ext cx="3145125" cy="511788"/>
            </a:xfrm>
            <a:custGeom>
              <a:avLst/>
              <a:gdLst/>
              <a:ahLst/>
              <a:cxnLst/>
              <a:rect l="l" t="t" r="r" b="b"/>
              <a:pathLst>
                <a:path w="3145125" h="511788">
                  <a:moveTo>
                    <a:pt x="3020665" y="59690"/>
                  </a:moveTo>
                  <a:cubicBezTo>
                    <a:pt x="3056225" y="59690"/>
                    <a:pt x="3085435" y="88900"/>
                    <a:pt x="3085435" y="124460"/>
                  </a:cubicBezTo>
                  <a:lnTo>
                    <a:pt x="3085435" y="387328"/>
                  </a:lnTo>
                  <a:cubicBezTo>
                    <a:pt x="3085435" y="422888"/>
                    <a:pt x="3056225" y="452098"/>
                    <a:pt x="3020665" y="452098"/>
                  </a:cubicBezTo>
                  <a:lnTo>
                    <a:pt x="124460" y="452098"/>
                  </a:lnTo>
                  <a:cubicBezTo>
                    <a:pt x="88900" y="452098"/>
                    <a:pt x="59690" y="422888"/>
                    <a:pt x="59690" y="387328"/>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87328"/>
                  </a:lnTo>
                  <a:cubicBezTo>
                    <a:pt x="0" y="455908"/>
                    <a:pt x="55880" y="511788"/>
                    <a:pt x="124460" y="511788"/>
                  </a:cubicBezTo>
                  <a:lnTo>
                    <a:pt x="3020665" y="511788"/>
                  </a:lnTo>
                  <a:cubicBezTo>
                    <a:pt x="3089245" y="511788"/>
                    <a:pt x="3145125" y="455908"/>
                    <a:pt x="3145125" y="387328"/>
                  </a:cubicBezTo>
                  <a:lnTo>
                    <a:pt x="3145125" y="124460"/>
                  </a:lnTo>
                  <a:cubicBezTo>
                    <a:pt x="3145125" y="55880"/>
                    <a:pt x="3089245" y="0"/>
                    <a:pt x="3020665" y="0"/>
                  </a:cubicBezTo>
                  <a:close/>
                </a:path>
              </a:pathLst>
            </a:custGeom>
            <a:solidFill>
              <a:srgbClr val="000000"/>
            </a:solidFill>
          </p:spPr>
        </p:sp>
      </p:grpSp>
      <p:sp>
        <p:nvSpPr>
          <p:cNvPr id="19" name="TextBox 19"/>
          <p:cNvSpPr txBox="1"/>
          <p:nvPr/>
        </p:nvSpPr>
        <p:spPr>
          <a:xfrm>
            <a:off x="4805782" y="4879847"/>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b. Untuk memperbarui strategi dalam menjaga keamanan sosial media Instagram Universitas Pembangunan Nasional Veteran Jakarta.</a:t>
            </a:r>
          </a:p>
        </p:txBody>
      </p:sp>
      <p:grpSp>
        <p:nvGrpSpPr>
          <p:cNvPr id="20" name="Group 20"/>
          <p:cNvGrpSpPr/>
          <p:nvPr/>
        </p:nvGrpSpPr>
        <p:grpSpPr>
          <a:xfrm>
            <a:off x="4495184" y="6277600"/>
            <a:ext cx="9297631" cy="1671411"/>
            <a:chOff x="0" y="0"/>
            <a:chExt cx="3145125" cy="565391"/>
          </a:xfrm>
        </p:grpSpPr>
        <p:sp>
          <p:nvSpPr>
            <p:cNvPr id="21" name="Freeform 21"/>
            <p:cNvSpPr/>
            <p:nvPr/>
          </p:nvSpPr>
          <p:spPr>
            <a:xfrm>
              <a:off x="0" y="0"/>
              <a:ext cx="3145125" cy="565391"/>
            </a:xfrm>
            <a:custGeom>
              <a:avLst/>
              <a:gdLst/>
              <a:ahLst/>
              <a:cxnLst/>
              <a:rect l="l" t="t" r="r" b="b"/>
              <a:pathLst>
                <a:path w="3145125" h="565391">
                  <a:moveTo>
                    <a:pt x="3020665" y="59690"/>
                  </a:moveTo>
                  <a:cubicBezTo>
                    <a:pt x="3056225" y="59690"/>
                    <a:pt x="3085435" y="88900"/>
                    <a:pt x="3085435" y="124460"/>
                  </a:cubicBezTo>
                  <a:lnTo>
                    <a:pt x="3085435" y="440931"/>
                  </a:lnTo>
                  <a:cubicBezTo>
                    <a:pt x="3085435" y="476491"/>
                    <a:pt x="3056225" y="505701"/>
                    <a:pt x="3020665" y="505701"/>
                  </a:cubicBezTo>
                  <a:lnTo>
                    <a:pt x="124460" y="505701"/>
                  </a:lnTo>
                  <a:cubicBezTo>
                    <a:pt x="88900" y="505701"/>
                    <a:pt x="59690" y="476491"/>
                    <a:pt x="59690" y="440931"/>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440931"/>
                  </a:lnTo>
                  <a:cubicBezTo>
                    <a:pt x="0" y="509511"/>
                    <a:pt x="55880" y="565391"/>
                    <a:pt x="124460" y="565391"/>
                  </a:cubicBezTo>
                  <a:lnTo>
                    <a:pt x="3020665" y="565391"/>
                  </a:lnTo>
                  <a:cubicBezTo>
                    <a:pt x="3089245" y="565391"/>
                    <a:pt x="3145125" y="509511"/>
                    <a:pt x="3145125" y="440931"/>
                  </a:cubicBezTo>
                  <a:lnTo>
                    <a:pt x="3145125" y="124460"/>
                  </a:lnTo>
                  <a:cubicBezTo>
                    <a:pt x="3145125" y="55880"/>
                    <a:pt x="3089245" y="0"/>
                    <a:pt x="3020665" y="0"/>
                  </a:cubicBezTo>
                  <a:close/>
                </a:path>
              </a:pathLst>
            </a:custGeom>
            <a:solidFill>
              <a:srgbClr val="000000"/>
            </a:solidFill>
          </p:spPr>
        </p:sp>
      </p:grpSp>
      <p:sp>
        <p:nvSpPr>
          <p:cNvPr id="22" name="TextBox 22"/>
          <p:cNvSpPr txBox="1"/>
          <p:nvPr/>
        </p:nvSpPr>
        <p:spPr>
          <a:xfrm>
            <a:off x="4818206" y="6417945"/>
            <a:ext cx="8651588" cy="1725930"/>
          </a:xfrm>
          <a:prstGeom prst="rect">
            <a:avLst/>
          </a:prstGeom>
        </p:spPr>
        <p:txBody>
          <a:bodyPr lIns="0" tIns="0" rIns="0" bIns="0" rtlCol="0" anchor="t">
            <a:spAutoFit/>
          </a:bodyPr>
          <a:lstStyle/>
          <a:p>
            <a:pPr algn="just">
              <a:lnSpc>
                <a:spcPts val="2640"/>
              </a:lnSpc>
            </a:pPr>
            <a:r>
              <a:rPr lang="en-US" sz="2400" spc="48">
                <a:solidFill>
                  <a:srgbClr val="000000"/>
                </a:solidFill>
                <a:latin typeface="Kollektif"/>
              </a:rPr>
              <a:t>c. Untuk membuat kebijakan manajemen risiko yang mendukung visi dan misi organisasi untuk mengurangi dampak kerugian akibat kerusakan akun sosial media Instagram Universitas Pembangunan Nasional Veteran Jakarta.</a:t>
            </a:r>
          </a:p>
          <a:p>
            <a:pPr algn="just">
              <a:lnSpc>
                <a:spcPts val="2640"/>
              </a:lnSpc>
              <a:spcBef>
                <a:spcPct val="0"/>
              </a:spcBef>
            </a:pPr>
            <a:endParaRPr lang="en-US" sz="2400" spc="48">
              <a:solidFill>
                <a:srgbClr val="000000"/>
              </a:solidFill>
              <a:latin typeface="Kollekt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4482760" y="352636"/>
            <a:ext cx="9297631" cy="1841570"/>
            <a:chOff x="0" y="0"/>
            <a:chExt cx="3897651" cy="772003"/>
          </a:xfrm>
        </p:grpSpPr>
        <p:sp>
          <p:nvSpPr>
            <p:cNvPr id="3" name="Freeform 3"/>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4" name="Freeform 4"/>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5" name="Freeform 5"/>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106875"/>
            <a:ext cx="4110043" cy="4114800"/>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992419"/>
            <a:ext cx="4110043" cy="4114800"/>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5725"/>
            <a:ext cx="4110043" cy="4114800"/>
          </a:xfrm>
          <a:prstGeom prst="rect">
            <a:avLst/>
          </a:prstGeom>
        </p:spPr>
      </p:pic>
      <p:pic>
        <p:nvPicPr>
          <p:cNvPr id="9" name="Picture 9"/>
          <p:cNvPicPr>
            <a:picLocks noChangeAspect="1"/>
          </p:cNvPicPr>
          <p:nvPr/>
        </p:nvPicPr>
        <p:blipFill>
          <a:blip r:embed="rId4"/>
          <a:srcRect/>
          <a:stretch>
            <a:fillRect/>
          </a:stretch>
        </p:blipFill>
        <p:spPr>
          <a:xfrm>
            <a:off x="1028700" y="600286"/>
            <a:ext cx="2091342" cy="2093087"/>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5725"/>
            <a:ext cx="4110043" cy="4114800"/>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4029075"/>
            <a:ext cx="4110043" cy="4114800"/>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77957" y="8107219"/>
            <a:ext cx="4110043" cy="4114800"/>
          </a:xfrm>
          <a:prstGeom prst="rect">
            <a:avLst/>
          </a:prstGeom>
        </p:spPr>
      </p:pic>
      <p:sp>
        <p:nvSpPr>
          <p:cNvPr id="13" name="TextBox 13"/>
          <p:cNvSpPr txBox="1"/>
          <p:nvPr/>
        </p:nvSpPr>
        <p:spPr>
          <a:xfrm>
            <a:off x="4745027" y="735258"/>
            <a:ext cx="8797945" cy="1066800"/>
          </a:xfrm>
          <a:prstGeom prst="rect">
            <a:avLst/>
          </a:prstGeom>
        </p:spPr>
        <p:txBody>
          <a:bodyPr lIns="0" tIns="0" rIns="0" bIns="0" rtlCol="0" anchor="t">
            <a:spAutoFit/>
          </a:bodyPr>
          <a:lstStyle/>
          <a:p>
            <a:pPr>
              <a:lnSpc>
                <a:spcPts val="8400"/>
              </a:lnSpc>
            </a:pPr>
            <a:r>
              <a:rPr lang="en-US" sz="7000" spc="350">
                <a:solidFill>
                  <a:srgbClr val="000000"/>
                </a:solidFill>
                <a:latin typeface="League Gothic Bold"/>
              </a:rPr>
              <a:t>1.5 Manfaat Manajemen Risiko</a:t>
            </a:r>
          </a:p>
        </p:txBody>
      </p:sp>
      <p:grpSp>
        <p:nvGrpSpPr>
          <p:cNvPr id="14" name="Group 14"/>
          <p:cNvGrpSpPr/>
          <p:nvPr/>
        </p:nvGrpSpPr>
        <p:grpSpPr>
          <a:xfrm>
            <a:off x="4482760" y="2304016"/>
            <a:ext cx="9297631" cy="1497477"/>
            <a:chOff x="0" y="0"/>
            <a:chExt cx="3145125" cy="506554"/>
          </a:xfrm>
        </p:grpSpPr>
        <p:sp>
          <p:nvSpPr>
            <p:cNvPr id="15" name="Freeform 15"/>
            <p:cNvSpPr/>
            <p:nvPr/>
          </p:nvSpPr>
          <p:spPr>
            <a:xfrm>
              <a:off x="0" y="0"/>
              <a:ext cx="3145125" cy="506554"/>
            </a:xfrm>
            <a:custGeom>
              <a:avLst/>
              <a:gdLst/>
              <a:ahLst/>
              <a:cxnLst/>
              <a:rect l="l" t="t" r="r" b="b"/>
              <a:pathLst>
                <a:path w="3145125" h="506554">
                  <a:moveTo>
                    <a:pt x="3020665" y="59690"/>
                  </a:moveTo>
                  <a:cubicBezTo>
                    <a:pt x="3056225" y="59690"/>
                    <a:pt x="3085435" y="88900"/>
                    <a:pt x="3085435" y="124460"/>
                  </a:cubicBezTo>
                  <a:lnTo>
                    <a:pt x="3085435" y="382094"/>
                  </a:lnTo>
                  <a:cubicBezTo>
                    <a:pt x="3085435" y="417654"/>
                    <a:pt x="3056225" y="446864"/>
                    <a:pt x="3020665" y="446864"/>
                  </a:cubicBezTo>
                  <a:lnTo>
                    <a:pt x="124460" y="446864"/>
                  </a:lnTo>
                  <a:cubicBezTo>
                    <a:pt x="88900" y="446864"/>
                    <a:pt x="59690" y="417654"/>
                    <a:pt x="59690" y="382094"/>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82094"/>
                  </a:lnTo>
                  <a:cubicBezTo>
                    <a:pt x="0" y="450674"/>
                    <a:pt x="55880" y="506554"/>
                    <a:pt x="124460" y="506554"/>
                  </a:cubicBezTo>
                  <a:lnTo>
                    <a:pt x="3020665" y="506554"/>
                  </a:lnTo>
                  <a:cubicBezTo>
                    <a:pt x="3089245" y="506554"/>
                    <a:pt x="3145125" y="450674"/>
                    <a:pt x="3145125" y="382094"/>
                  </a:cubicBezTo>
                  <a:lnTo>
                    <a:pt x="3145125" y="124460"/>
                  </a:lnTo>
                  <a:cubicBezTo>
                    <a:pt x="3145125" y="55880"/>
                    <a:pt x="3089245" y="0"/>
                    <a:pt x="3020665" y="0"/>
                  </a:cubicBezTo>
                  <a:close/>
                </a:path>
              </a:pathLst>
            </a:custGeom>
            <a:solidFill>
              <a:srgbClr val="000000"/>
            </a:solidFill>
          </p:spPr>
        </p:sp>
      </p:grpSp>
      <p:sp>
        <p:nvSpPr>
          <p:cNvPr id="16" name="TextBox 16"/>
          <p:cNvSpPr txBox="1"/>
          <p:nvPr/>
        </p:nvSpPr>
        <p:spPr>
          <a:xfrm>
            <a:off x="4805782" y="2550497"/>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a. Dapat mengurangi risiko kerusakan yang akan terjadi pada akun sosial media Instagram Universitas Pembangunan Nasional Veteran Jakarta dan aset-asetnya</a:t>
            </a:r>
          </a:p>
        </p:txBody>
      </p:sp>
      <p:grpSp>
        <p:nvGrpSpPr>
          <p:cNvPr id="17" name="Group 17"/>
          <p:cNvGrpSpPr/>
          <p:nvPr/>
        </p:nvGrpSpPr>
        <p:grpSpPr>
          <a:xfrm>
            <a:off x="4495184" y="3963844"/>
            <a:ext cx="9297631" cy="1512951"/>
            <a:chOff x="0" y="0"/>
            <a:chExt cx="3145125" cy="511788"/>
          </a:xfrm>
        </p:grpSpPr>
        <p:sp>
          <p:nvSpPr>
            <p:cNvPr id="18" name="Freeform 18"/>
            <p:cNvSpPr/>
            <p:nvPr/>
          </p:nvSpPr>
          <p:spPr>
            <a:xfrm>
              <a:off x="0" y="0"/>
              <a:ext cx="3145125" cy="511788"/>
            </a:xfrm>
            <a:custGeom>
              <a:avLst/>
              <a:gdLst/>
              <a:ahLst/>
              <a:cxnLst/>
              <a:rect l="l" t="t" r="r" b="b"/>
              <a:pathLst>
                <a:path w="3145125" h="511788">
                  <a:moveTo>
                    <a:pt x="3020665" y="59690"/>
                  </a:moveTo>
                  <a:cubicBezTo>
                    <a:pt x="3056225" y="59690"/>
                    <a:pt x="3085435" y="88900"/>
                    <a:pt x="3085435" y="124460"/>
                  </a:cubicBezTo>
                  <a:lnTo>
                    <a:pt x="3085435" y="387328"/>
                  </a:lnTo>
                  <a:cubicBezTo>
                    <a:pt x="3085435" y="422888"/>
                    <a:pt x="3056225" y="452098"/>
                    <a:pt x="3020665" y="452098"/>
                  </a:cubicBezTo>
                  <a:lnTo>
                    <a:pt x="124460" y="452098"/>
                  </a:lnTo>
                  <a:cubicBezTo>
                    <a:pt x="88900" y="452098"/>
                    <a:pt x="59690" y="422888"/>
                    <a:pt x="59690" y="387328"/>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87328"/>
                  </a:lnTo>
                  <a:cubicBezTo>
                    <a:pt x="0" y="455908"/>
                    <a:pt x="55880" y="511788"/>
                    <a:pt x="124460" y="511788"/>
                  </a:cubicBezTo>
                  <a:lnTo>
                    <a:pt x="3020665" y="511788"/>
                  </a:lnTo>
                  <a:cubicBezTo>
                    <a:pt x="3089245" y="511788"/>
                    <a:pt x="3145125" y="455908"/>
                    <a:pt x="3145125" y="387328"/>
                  </a:cubicBezTo>
                  <a:lnTo>
                    <a:pt x="3145125" y="124460"/>
                  </a:lnTo>
                  <a:cubicBezTo>
                    <a:pt x="3145125" y="55880"/>
                    <a:pt x="3089245" y="0"/>
                    <a:pt x="3020665" y="0"/>
                  </a:cubicBezTo>
                  <a:close/>
                </a:path>
              </a:pathLst>
            </a:custGeom>
            <a:solidFill>
              <a:srgbClr val="000000"/>
            </a:solidFill>
          </p:spPr>
        </p:sp>
      </p:grpSp>
      <p:sp>
        <p:nvSpPr>
          <p:cNvPr id="19" name="TextBox 19"/>
          <p:cNvSpPr txBox="1"/>
          <p:nvPr/>
        </p:nvSpPr>
        <p:spPr>
          <a:xfrm>
            <a:off x="4818206" y="4247197"/>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b. Dapat meningkatkan keamanan sistem dari akun media sosial Instagram Universitas Pembangunan Nasional Veteran Jakarta.</a:t>
            </a:r>
          </a:p>
        </p:txBody>
      </p:sp>
      <p:grpSp>
        <p:nvGrpSpPr>
          <p:cNvPr id="20" name="Group 20"/>
          <p:cNvGrpSpPr/>
          <p:nvPr/>
        </p:nvGrpSpPr>
        <p:grpSpPr>
          <a:xfrm>
            <a:off x="4495184" y="5592137"/>
            <a:ext cx="9297631" cy="1447781"/>
            <a:chOff x="0" y="0"/>
            <a:chExt cx="3145125" cy="489743"/>
          </a:xfrm>
        </p:grpSpPr>
        <p:sp>
          <p:nvSpPr>
            <p:cNvPr id="21" name="Freeform 21"/>
            <p:cNvSpPr/>
            <p:nvPr/>
          </p:nvSpPr>
          <p:spPr>
            <a:xfrm>
              <a:off x="0" y="0"/>
              <a:ext cx="3145125" cy="489743"/>
            </a:xfrm>
            <a:custGeom>
              <a:avLst/>
              <a:gdLst/>
              <a:ahLst/>
              <a:cxnLst/>
              <a:rect l="l" t="t" r="r" b="b"/>
              <a:pathLst>
                <a:path w="3145125" h="489743">
                  <a:moveTo>
                    <a:pt x="3020665" y="59690"/>
                  </a:moveTo>
                  <a:cubicBezTo>
                    <a:pt x="3056225" y="59690"/>
                    <a:pt x="3085435" y="88900"/>
                    <a:pt x="3085435" y="124460"/>
                  </a:cubicBezTo>
                  <a:lnTo>
                    <a:pt x="3085435" y="365283"/>
                  </a:lnTo>
                  <a:cubicBezTo>
                    <a:pt x="3085435" y="400843"/>
                    <a:pt x="3056225" y="430053"/>
                    <a:pt x="3020665" y="430053"/>
                  </a:cubicBezTo>
                  <a:lnTo>
                    <a:pt x="124460" y="430053"/>
                  </a:lnTo>
                  <a:cubicBezTo>
                    <a:pt x="88900" y="430053"/>
                    <a:pt x="59690" y="400843"/>
                    <a:pt x="59690" y="365283"/>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65283"/>
                  </a:lnTo>
                  <a:cubicBezTo>
                    <a:pt x="0" y="433863"/>
                    <a:pt x="55880" y="489743"/>
                    <a:pt x="124460" y="489743"/>
                  </a:cubicBezTo>
                  <a:lnTo>
                    <a:pt x="3020665" y="489743"/>
                  </a:lnTo>
                  <a:cubicBezTo>
                    <a:pt x="3089245" y="489743"/>
                    <a:pt x="3145125" y="433863"/>
                    <a:pt x="3145125" y="365283"/>
                  </a:cubicBezTo>
                  <a:lnTo>
                    <a:pt x="3145125" y="124460"/>
                  </a:lnTo>
                  <a:cubicBezTo>
                    <a:pt x="3145125" y="55880"/>
                    <a:pt x="3089245" y="0"/>
                    <a:pt x="3020665" y="0"/>
                  </a:cubicBezTo>
                  <a:close/>
                </a:path>
              </a:pathLst>
            </a:custGeom>
            <a:solidFill>
              <a:srgbClr val="000000"/>
            </a:solidFill>
          </p:spPr>
        </p:sp>
      </p:grpSp>
      <p:sp>
        <p:nvSpPr>
          <p:cNvPr id="22" name="TextBox 22"/>
          <p:cNvSpPr txBox="1"/>
          <p:nvPr/>
        </p:nvSpPr>
        <p:spPr>
          <a:xfrm>
            <a:off x="4745027" y="5830744"/>
            <a:ext cx="8651588" cy="1059180"/>
          </a:xfrm>
          <a:prstGeom prst="rect">
            <a:avLst/>
          </a:prstGeom>
        </p:spPr>
        <p:txBody>
          <a:bodyPr lIns="0" tIns="0" rIns="0" bIns="0" rtlCol="0" anchor="t">
            <a:spAutoFit/>
          </a:bodyPr>
          <a:lstStyle/>
          <a:p>
            <a:pPr algn="just">
              <a:lnSpc>
                <a:spcPts val="2640"/>
              </a:lnSpc>
              <a:spcBef>
                <a:spcPct val="0"/>
              </a:spcBef>
            </a:pPr>
            <a:r>
              <a:rPr lang="en-US" sz="2400" spc="48">
                <a:solidFill>
                  <a:srgbClr val="000000"/>
                </a:solidFill>
                <a:latin typeface="Kollektif"/>
              </a:rPr>
              <a:t>c. Dapat mengurangi dampak kerugian akibat kerusakan sistem dari akun sosial media Instagram Universitas Pembangunan Nasional Veteran Jakarta.</a:t>
            </a:r>
          </a:p>
        </p:txBody>
      </p:sp>
      <p:grpSp>
        <p:nvGrpSpPr>
          <p:cNvPr id="23" name="Group 23"/>
          <p:cNvGrpSpPr/>
          <p:nvPr/>
        </p:nvGrpSpPr>
        <p:grpSpPr>
          <a:xfrm>
            <a:off x="4482760" y="7159900"/>
            <a:ext cx="9297631" cy="1512951"/>
            <a:chOff x="0" y="0"/>
            <a:chExt cx="3145125" cy="511788"/>
          </a:xfrm>
        </p:grpSpPr>
        <p:sp>
          <p:nvSpPr>
            <p:cNvPr id="24" name="Freeform 24"/>
            <p:cNvSpPr/>
            <p:nvPr/>
          </p:nvSpPr>
          <p:spPr>
            <a:xfrm>
              <a:off x="0" y="0"/>
              <a:ext cx="3145125" cy="511788"/>
            </a:xfrm>
            <a:custGeom>
              <a:avLst/>
              <a:gdLst/>
              <a:ahLst/>
              <a:cxnLst/>
              <a:rect l="l" t="t" r="r" b="b"/>
              <a:pathLst>
                <a:path w="3145125" h="511788">
                  <a:moveTo>
                    <a:pt x="3020665" y="59690"/>
                  </a:moveTo>
                  <a:cubicBezTo>
                    <a:pt x="3056225" y="59690"/>
                    <a:pt x="3085435" y="88900"/>
                    <a:pt x="3085435" y="124460"/>
                  </a:cubicBezTo>
                  <a:lnTo>
                    <a:pt x="3085435" y="387328"/>
                  </a:lnTo>
                  <a:cubicBezTo>
                    <a:pt x="3085435" y="422888"/>
                    <a:pt x="3056225" y="452098"/>
                    <a:pt x="3020665" y="452098"/>
                  </a:cubicBezTo>
                  <a:lnTo>
                    <a:pt x="124460" y="452098"/>
                  </a:lnTo>
                  <a:cubicBezTo>
                    <a:pt x="88900" y="452098"/>
                    <a:pt x="59690" y="422888"/>
                    <a:pt x="59690" y="387328"/>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87328"/>
                  </a:lnTo>
                  <a:cubicBezTo>
                    <a:pt x="0" y="455908"/>
                    <a:pt x="55880" y="511788"/>
                    <a:pt x="124460" y="511788"/>
                  </a:cubicBezTo>
                  <a:lnTo>
                    <a:pt x="3020665" y="511788"/>
                  </a:lnTo>
                  <a:cubicBezTo>
                    <a:pt x="3089245" y="511788"/>
                    <a:pt x="3145125" y="455908"/>
                    <a:pt x="3145125" y="387328"/>
                  </a:cubicBezTo>
                  <a:lnTo>
                    <a:pt x="3145125" y="124460"/>
                  </a:lnTo>
                  <a:cubicBezTo>
                    <a:pt x="3145125" y="55880"/>
                    <a:pt x="3089245" y="0"/>
                    <a:pt x="3020665" y="0"/>
                  </a:cubicBezTo>
                  <a:close/>
                </a:path>
              </a:pathLst>
            </a:custGeom>
            <a:solidFill>
              <a:srgbClr val="000000"/>
            </a:solidFill>
          </p:spPr>
        </p:sp>
      </p:grpSp>
      <p:grpSp>
        <p:nvGrpSpPr>
          <p:cNvPr id="25" name="Group 25"/>
          <p:cNvGrpSpPr/>
          <p:nvPr/>
        </p:nvGrpSpPr>
        <p:grpSpPr>
          <a:xfrm>
            <a:off x="4482760" y="8764524"/>
            <a:ext cx="9297631" cy="1512951"/>
            <a:chOff x="0" y="0"/>
            <a:chExt cx="3145125" cy="511788"/>
          </a:xfrm>
        </p:grpSpPr>
        <p:sp>
          <p:nvSpPr>
            <p:cNvPr id="26" name="Freeform 26"/>
            <p:cNvSpPr/>
            <p:nvPr/>
          </p:nvSpPr>
          <p:spPr>
            <a:xfrm>
              <a:off x="0" y="0"/>
              <a:ext cx="3145125" cy="511788"/>
            </a:xfrm>
            <a:custGeom>
              <a:avLst/>
              <a:gdLst/>
              <a:ahLst/>
              <a:cxnLst/>
              <a:rect l="l" t="t" r="r" b="b"/>
              <a:pathLst>
                <a:path w="3145125" h="511788">
                  <a:moveTo>
                    <a:pt x="3020665" y="59690"/>
                  </a:moveTo>
                  <a:cubicBezTo>
                    <a:pt x="3056225" y="59690"/>
                    <a:pt x="3085435" y="88900"/>
                    <a:pt x="3085435" y="124460"/>
                  </a:cubicBezTo>
                  <a:lnTo>
                    <a:pt x="3085435" y="387328"/>
                  </a:lnTo>
                  <a:cubicBezTo>
                    <a:pt x="3085435" y="422888"/>
                    <a:pt x="3056225" y="452098"/>
                    <a:pt x="3020665" y="452098"/>
                  </a:cubicBezTo>
                  <a:lnTo>
                    <a:pt x="124460" y="452098"/>
                  </a:lnTo>
                  <a:cubicBezTo>
                    <a:pt x="88900" y="452098"/>
                    <a:pt x="59690" y="422888"/>
                    <a:pt x="59690" y="387328"/>
                  </a:cubicBezTo>
                  <a:lnTo>
                    <a:pt x="59690" y="124460"/>
                  </a:lnTo>
                  <a:cubicBezTo>
                    <a:pt x="59690" y="88900"/>
                    <a:pt x="88900" y="59690"/>
                    <a:pt x="124460" y="59690"/>
                  </a:cubicBezTo>
                  <a:lnTo>
                    <a:pt x="3020665" y="59690"/>
                  </a:lnTo>
                  <a:moveTo>
                    <a:pt x="3020665" y="0"/>
                  </a:moveTo>
                  <a:lnTo>
                    <a:pt x="124460" y="0"/>
                  </a:lnTo>
                  <a:cubicBezTo>
                    <a:pt x="55880" y="0"/>
                    <a:pt x="0" y="55880"/>
                    <a:pt x="0" y="124460"/>
                  </a:cubicBezTo>
                  <a:lnTo>
                    <a:pt x="0" y="387328"/>
                  </a:lnTo>
                  <a:cubicBezTo>
                    <a:pt x="0" y="455908"/>
                    <a:pt x="55880" y="511788"/>
                    <a:pt x="124460" y="511788"/>
                  </a:cubicBezTo>
                  <a:lnTo>
                    <a:pt x="3020665" y="511788"/>
                  </a:lnTo>
                  <a:cubicBezTo>
                    <a:pt x="3089245" y="511788"/>
                    <a:pt x="3145125" y="455908"/>
                    <a:pt x="3145125" y="387328"/>
                  </a:cubicBezTo>
                  <a:lnTo>
                    <a:pt x="3145125" y="124460"/>
                  </a:lnTo>
                  <a:cubicBezTo>
                    <a:pt x="3145125" y="55880"/>
                    <a:pt x="3089245" y="0"/>
                    <a:pt x="3020665" y="0"/>
                  </a:cubicBezTo>
                  <a:close/>
                </a:path>
              </a:pathLst>
            </a:custGeom>
            <a:solidFill>
              <a:srgbClr val="000000"/>
            </a:solidFill>
          </p:spPr>
        </p:sp>
      </p:grpSp>
      <p:sp>
        <p:nvSpPr>
          <p:cNvPr id="27" name="TextBox 27"/>
          <p:cNvSpPr txBox="1"/>
          <p:nvPr/>
        </p:nvSpPr>
        <p:spPr>
          <a:xfrm>
            <a:off x="4805782" y="7445840"/>
            <a:ext cx="8651588" cy="912495"/>
          </a:xfrm>
          <a:prstGeom prst="rect">
            <a:avLst/>
          </a:prstGeom>
        </p:spPr>
        <p:txBody>
          <a:bodyPr lIns="0" tIns="0" rIns="0" bIns="0" rtlCol="0" anchor="t">
            <a:spAutoFit/>
          </a:bodyPr>
          <a:lstStyle/>
          <a:p>
            <a:pPr algn="just">
              <a:lnSpc>
                <a:spcPts val="2310"/>
              </a:lnSpc>
              <a:spcBef>
                <a:spcPct val="0"/>
              </a:spcBef>
            </a:pPr>
            <a:r>
              <a:rPr lang="en-US" sz="2100" spc="42">
                <a:solidFill>
                  <a:srgbClr val="000000"/>
                </a:solidFill>
                <a:latin typeface="Kollektif"/>
              </a:rPr>
              <a:t>d. Dapat menekankan kepada karyawan mengenai pentingnya strategi untuk menjaga keamanan akun sosial media Instagram Universitas Pembangunan Nasional Veteran Jakarta dan aset-asetnya.</a:t>
            </a:r>
          </a:p>
        </p:txBody>
      </p:sp>
      <p:sp>
        <p:nvSpPr>
          <p:cNvPr id="28" name="TextBox 28"/>
          <p:cNvSpPr txBox="1"/>
          <p:nvPr/>
        </p:nvSpPr>
        <p:spPr>
          <a:xfrm>
            <a:off x="4818206" y="8977122"/>
            <a:ext cx="8651588" cy="1158875"/>
          </a:xfrm>
          <a:prstGeom prst="rect">
            <a:avLst/>
          </a:prstGeom>
        </p:spPr>
        <p:txBody>
          <a:bodyPr lIns="0" tIns="0" rIns="0" bIns="0" rtlCol="0" anchor="t">
            <a:spAutoFit/>
          </a:bodyPr>
          <a:lstStyle/>
          <a:p>
            <a:pPr algn="just">
              <a:lnSpc>
                <a:spcPts val="2200"/>
              </a:lnSpc>
              <a:spcBef>
                <a:spcPct val="0"/>
              </a:spcBef>
            </a:pPr>
            <a:r>
              <a:rPr lang="en-US" sz="2000" spc="40">
                <a:solidFill>
                  <a:srgbClr val="000000"/>
                </a:solidFill>
                <a:latin typeface="Kollektif"/>
              </a:rPr>
              <a:t>e. Dapat menyadarkan karyawan akan pentingnya menjaga keamanan akun sosial media Instagram Universitas Pembangunan Nasional Veteran Jakarta dari kerusakan yang dapat menyebabkan terganggunya proses bisnis di Universitas Pembangunan Nasional Veteran Jakarta.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grpSp>
        <p:nvGrpSpPr>
          <p:cNvPr id="2" name="Group 2"/>
          <p:cNvGrpSpPr/>
          <p:nvPr/>
        </p:nvGrpSpPr>
        <p:grpSpPr>
          <a:xfrm>
            <a:off x="6416314" y="6423464"/>
            <a:ext cx="10528878" cy="1025368"/>
            <a:chOff x="0" y="0"/>
            <a:chExt cx="3561620" cy="346853"/>
          </a:xfrm>
        </p:grpSpPr>
        <p:sp>
          <p:nvSpPr>
            <p:cNvPr id="3" name="Freeform 3"/>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4" name="Group 4"/>
          <p:cNvGrpSpPr/>
          <p:nvPr/>
        </p:nvGrpSpPr>
        <p:grpSpPr>
          <a:xfrm>
            <a:off x="6375872" y="4000504"/>
            <a:ext cx="10528878" cy="1025368"/>
            <a:chOff x="0" y="0"/>
            <a:chExt cx="3561620" cy="346853"/>
          </a:xfrm>
        </p:grpSpPr>
        <p:sp>
          <p:nvSpPr>
            <p:cNvPr id="5" name="Freeform 5"/>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6" name="Group 6"/>
          <p:cNvGrpSpPr/>
          <p:nvPr/>
        </p:nvGrpSpPr>
        <p:grpSpPr>
          <a:xfrm>
            <a:off x="6375872" y="5206822"/>
            <a:ext cx="10528878" cy="1025368"/>
            <a:chOff x="0" y="0"/>
            <a:chExt cx="3561620" cy="346853"/>
          </a:xfrm>
        </p:grpSpPr>
        <p:sp>
          <p:nvSpPr>
            <p:cNvPr id="7" name="Freeform 7"/>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grpSp>
        <p:nvGrpSpPr>
          <p:cNvPr id="8" name="Group 8"/>
          <p:cNvGrpSpPr/>
          <p:nvPr/>
        </p:nvGrpSpPr>
        <p:grpSpPr>
          <a:xfrm>
            <a:off x="6416314" y="7600135"/>
            <a:ext cx="10528878" cy="1025368"/>
            <a:chOff x="0" y="0"/>
            <a:chExt cx="3561620" cy="346853"/>
          </a:xfrm>
        </p:grpSpPr>
        <p:sp>
          <p:nvSpPr>
            <p:cNvPr id="9" name="Freeform 9"/>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14750" y="2630912"/>
            <a:ext cx="7315200" cy="3923607"/>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6346" y="-866429"/>
            <a:ext cx="7315200" cy="3923607"/>
          </a:xfrm>
          <a:prstGeom prst="rect">
            <a:avLst/>
          </a:prstGeom>
        </p:spPr>
      </p:pic>
      <p:pic>
        <p:nvPicPr>
          <p:cNvPr id="12" name="Picture 12"/>
          <p:cNvPicPr>
            <a:picLocks noChangeAspect="1"/>
          </p:cNvPicPr>
          <p:nvPr/>
        </p:nvPicPr>
        <p:blipFill>
          <a:blip r:embed="rId4"/>
          <a:srcRect/>
          <a:stretch>
            <a:fillRect/>
          </a:stretch>
        </p:blipFill>
        <p:spPr>
          <a:xfrm>
            <a:off x="1079912" y="605467"/>
            <a:ext cx="2091342" cy="2093087"/>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5872" y="-1327762"/>
            <a:ext cx="7315200" cy="3923607"/>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4031" y="-1225054"/>
            <a:ext cx="7315200" cy="3923607"/>
          </a:xfrm>
          <a:prstGeom prst="rect">
            <a:avLst/>
          </a:prstGeom>
        </p:spPr>
      </p:pic>
      <p:sp>
        <p:nvSpPr>
          <p:cNvPr id="15" name="TextBox 15"/>
          <p:cNvSpPr txBox="1"/>
          <p:nvPr/>
        </p:nvSpPr>
        <p:spPr>
          <a:xfrm>
            <a:off x="6416314" y="5235250"/>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2.2</a:t>
            </a:r>
          </a:p>
        </p:txBody>
      </p:sp>
      <p:sp>
        <p:nvSpPr>
          <p:cNvPr id="16" name="TextBox 16"/>
          <p:cNvSpPr txBox="1"/>
          <p:nvPr/>
        </p:nvSpPr>
        <p:spPr>
          <a:xfrm>
            <a:off x="6416314" y="6451892"/>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2.3</a:t>
            </a:r>
          </a:p>
        </p:txBody>
      </p:sp>
      <p:sp>
        <p:nvSpPr>
          <p:cNvPr id="17" name="TextBox 17"/>
          <p:cNvSpPr txBox="1"/>
          <p:nvPr/>
        </p:nvSpPr>
        <p:spPr>
          <a:xfrm>
            <a:off x="6416314" y="7628564"/>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2.4</a:t>
            </a:r>
          </a:p>
        </p:txBody>
      </p:sp>
      <p:sp>
        <p:nvSpPr>
          <p:cNvPr id="18" name="TextBox 18"/>
          <p:cNvSpPr txBox="1"/>
          <p:nvPr/>
        </p:nvSpPr>
        <p:spPr>
          <a:xfrm>
            <a:off x="9144000" y="5418564"/>
            <a:ext cx="5138882"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Ancaman Keamanan Informasi</a:t>
            </a:r>
          </a:p>
        </p:txBody>
      </p:sp>
      <p:sp>
        <p:nvSpPr>
          <p:cNvPr id="19" name="TextBox 19"/>
          <p:cNvSpPr txBox="1"/>
          <p:nvPr/>
        </p:nvSpPr>
        <p:spPr>
          <a:xfrm>
            <a:off x="9144000" y="7811877"/>
            <a:ext cx="4120121"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Metode Octave</a:t>
            </a:r>
          </a:p>
        </p:txBody>
      </p:sp>
      <p:sp>
        <p:nvSpPr>
          <p:cNvPr id="20" name="TextBox 20"/>
          <p:cNvSpPr txBox="1"/>
          <p:nvPr/>
        </p:nvSpPr>
        <p:spPr>
          <a:xfrm>
            <a:off x="9144000" y="4212246"/>
            <a:ext cx="3729793"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Keamanan Informasi</a:t>
            </a:r>
          </a:p>
        </p:txBody>
      </p:sp>
      <p:sp>
        <p:nvSpPr>
          <p:cNvPr id="21" name="TextBox 21"/>
          <p:cNvSpPr txBox="1"/>
          <p:nvPr/>
        </p:nvSpPr>
        <p:spPr>
          <a:xfrm>
            <a:off x="6416314" y="4108461"/>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2.1</a:t>
            </a:r>
          </a:p>
        </p:txBody>
      </p:sp>
      <p:sp>
        <p:nvSpPr>
          <p:cNvPr id="22" name="TextBox 22"/>
          <p:cNvSpPr txBox="1"/>
          <p:nvPr/>
        </p:nvSpPr>
        <p:spPr>
          <a:xfrm>
            <a:off x="9144000" y="6635206"/>
            <a:ext cx="2918120"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a:rPr>
              <a:t>Manajemen Risiko</a:t>
            </a:r>
          </a:p>
        </p:txBody>
      </p:sp>
      <p:grpSp>
        <p:nvGrpSpPr>
          <p:cNvPr id="23" name="Group 23"/>
          <p:cNvGrpSpPr/>
          <p:nvPr/>
        </p:nvGrpSpPr>
        <p:grpSpPr>
          <a:xfrm>
            <a:off x="6375872" y="1974434"/>
            <a:ext cx="10528878" cy="1841570"/>
            <a:chOff x="0" y="0"/>
            <a:chExt cx="4413800" cy="772003"/>
          </a:xfrm>
        </p:grpSpPr>
        <p:sp>
          <p:nvSpPr>
            <p:cNvPr id="24" name="Freeform 24"/>
            <p:cNvSpPr/>
            <p:nvPr/>
          </p:nvSpPr>
          <p:spPr>
            <a:xfrm>
              <a:off x="92710" y="106680"/>
              <a:ext cx="4309661" cy="652623"/>
            </a:xfrm>
            <a:custGeom>
              <a:avLst/>
              <a:gdLst/>
              <a:ahLst/>
              <a:cxnLst/>
              <a:rect l="l" t="t" r="r" b="b"/>
              <a:pathLst>
                <a:path w="4309661" h="652623">
                  <a:moveTo>
                    <a:pt x="4282990" y="463393"/>
                  </a:moveTo>
                  <a:cubicBezTo>
                    <a:pt x="4282990" y="551023"/>
                    <a:pt x="4206790" y="622143"/>
                    <a:pt x="4125510" y="622143"/>
                  </a:cubicBezTo>
                  <a:lnTo>
                    <a:pt x="66040" y="622143"/>
                  </a:lnTo>
                  <a:cubicBezTo>
                    <a:pt x="43180" y="622143"/>
                    <a:pt x="20320" y="617063"/>
                    <a:pt x="0" y="608173"/>
                  </a:cubicBezTo>
                  <a:cubicBezTo>
                    <a:pt x="26670" y="636113"/>
                    <a:pt x="63500" y="652623"/>
                    <a:pt x="121595" y="652623"/>
                  </a:cubicBezTo>
                  <a:lnTo>
                    <a:pt x="4163610" y="652623"/>
                  </a:lnTo>
                  <a:cubicBezTo>
                    <a:pt x="4243620" y="652623"/>
                    <a:pt x="4309660" y="586583"/>
                    <a:pt x="4309660" y="506573"/>
                  </a:cubicBezTo>
                  <a:lnTo>
                    <a:pt x="4309660" y="95250"/>
                  </a:lnTo>
                  <a:cubicBezTo>
                    <a:pt x="4309660" y="58420"/>
                    <a:pt x="4295690" y="25400"/>
                    <a:pt x="4274100" y="0"/>
                  </a:cubicBezTo>
                  <a:cubicBezTo>
                    <a:pt x="4280450" y="16510"/>
                    <a:pt x="4282990" y="34290"/>
                    <a:pt x="4282990" y="52070"/>
                  </a:cubicBezTo>
                  <a:lnTo>
                    <a:pt x="4282990" y="463393"/>
                  </a:lnTo>
                  <a:lnTo>
                    <a:pt x="4282990" y="463393"/>
                  </a:lnTo>
                  <a:close/>
                </a:path>
              </a:pathLst>
            </a:custGeom>
            <a:solidFill>
              <a:srgbClr val="000000"/>
            </a:solidFill>
          </p:spPr>
        </p:sp>
        <p:sp>
          <p:nvSpPr>
            <p:cNvPr id="25" name="Freeform 25"/>
            <p:cNvSpPr/>
            <p:nvPr/>
          </p:nvSpPr>
          <p:spPr>
            <a:xfrm>
              <a:off x="12700" y="12700"/>
              <a:ext cx="4349030" cy="703423"/>
            </a:xfrm>
            <a:custGeom>
              <a:avLst/>
              <a:gdLst/>
              <a:ahLst/>
              <a:cxnLst/>
              <a:rect l="l" t="t" r="r" b="b"/>
              <a:pathLst>
                <a:path w="4349030" h="703423">
                  <a:moveTo>
                    <a:pt x="146050" y="703423"/>
                  </a:moveTo>
                  <a:lnTo>
                    <a:pt x="4202980" y="703423"/>
                  </a:lnTo>
                  <a:cubicBezTo>
                    <a:pt x="4282991" y="703423"/>
                    <a:pt x="4349030" y="637383"/>
                    <a:pt x="4349030" y="557373"/>
                  </a:cubicBezTo>
                  <a:lnTo>
                    <a:pt x="4349030" y="146050"/>
                  </a:lnTo>
                  <a:cubicBezTo>
                    <a:pt x="4349030" y="66040"/>
                    <a:pt x="4282991" y="0"/>
                    <a:pt x="4202980"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26" name="Freeform 26"/>
            <p:cNvSpPr/>
            <p:nvPr/>
          </p:nvSpPr>
          <p:spPr>
            <a:xfrm>
              <a:off x="0" y="0"/>
              <a:ext cx="4413800" cy="772003"/>
            </a:xfrm>
            <a:custGeom>
              <a:avLst/>
              <a:gdLst/>
              <a:ahLst/>
              <a:cxnLst/>
              <a:rect l="l" t="t" r="r" b="b"/>
              <a:pathLst>
                <a:path w="4413800" h="772003">
                  <a:moveTo>
                    <a:pt x="4350300" y="74930"/>
                  </a:moveTo>
                  <a:cubicBezTo>
                    <a:pt x="4322360" y="30480"/>
                    <a:pt x="4272830" y="0"/>
                    <a:pt x="4215680" y="0"/>
                  </a:cubicBezTo>
                  <a:lnTo>
                    <a:pt x="158750" y="0"/>
                  </a:lnTo>
                  <a:cubicBezTo>
                    <a:pt x="71120" y="0"/>
                    <a:pt x="0" y="71120"/>
                    <a:pt x="0" y="158750"/>
                  </a:cubicBezTo>
                  <a:lnTo>
                    <a:pt x="0" y="570073"/>
                  </a:lnTo>
                  <a:cubicBezTo>
                    <a:pt x="0" y="622143"/>
                    <a:pt x="25400" y="667863"/>
                    <a:pt x="63500" y="697073"/>
                  </a:cubicBezTo>
                  <a:cubicBezTo>
                    <a:pt x="91440" y="741523"/>
                    <a:pt x="140970" y="772003"/>
                    <a:pt x="218299" y="772003"/>
                  </a:cubicBezTo>
                  <a:lnTo>
                    <a:pt x="4255050" y="772003"/>
                  </a:lnTo>
                  <a:cubicBezTo>
                    <a:pt x="4342680" y="772003"/>
                    <a:pt x="4413800" y="700883"/>
                    <a:pt x="4413800" y="613253"/>
                  </a:cubicBezTo>
                  <a:lnTo>
                    <a:pt x="4413800" y="201930"/>
                  </a:lnTo>
                  <a:cubicBezTo>
                    <a:pt x="4413800" y="149860"/>
                    <a:pt x="4388400" y="104140"/>
                    <a:pt x="4350300" y="74930"/>
                  </a:cubicBezTo>
                  <a:close/>
                  <a:moveTo>
                    <a:pt x="12700" y="570073"/>
                  </a:moveTo>
                  <a:lnTo>
                    <a:pt x="12700" y="158750"/>
                  </a:lnTo>
                  <a:cubicBezTo>
                    <a:pt x="12700" y="78740"/>
                    <a:pt x="78740" y="12700"/>
                    <a:pt x="158750" y="12700"/>
                  </a:cubicBezTo>
                  <a:lnTo>
                    <a:pt x="4215680" y="12700"/>
                  </a:lnTo>
                  <a:cubicBezTo>
                    <a:pt x="4295691" y="12700"/>
                    <a:pt x="4361730" y="78740"/>
                    <a:pt x="4361730" y="158750"/>
                  </a:cubicBezTo>
                  <a:lnTo>
                    <a:pt x="4361730" y="570073"/>
                  </a:lnTo>
                  <a:cubicBezTo>
                    <a:pt x="4361730" y="650083"/>
                    <a:pt x="4295691" y="716123"/>
                    <a:pt x="4215680" y="716123"/>
                  </a:cubicBezTo>
                  <a:lnTo>
                    <a:pt x="158750" y="716123"/>
                  </a:lnTo>
                  <a:cubicBezTo>
                    <a:pt x="78740" y="716123"/>
                    <a:pt x="12700" y="651353"/>
                    <a:pt x="12700" y="570073"/>
                  </a:cubicBezTo>
                  <a:close/>
                  <a:moveTo>
                    <a:pt x="4402370" y="613253"/>
                  </a:moveTo>
                  <a:cubicBezTo>
                    <a:pt x="4402370" y="693263"/>
                    <a:pt x="4335060" y="759303"/>
                    <a:pt x="4255050" y="759303"/>
                  </a:cubicBezTo>
                  <a:lnTo>
                    <a:pt x="218299" y="759303"/>
                  </a:lnTo>
                  <a:cubicBezTo>
                    <a:pt x="157480" y="759303"/>
                    <a:pt x="120650" y="742793"/>
                    <a:pt x="93980" y="714853"/>
                  </a:cubicBezTo>
                  <a:cubicBezTo>
                    <a:pt x="114300" y="723743"/>
                    <a:pt x="135890" y="728823"/>
                    <a:pt x="160020" y="728823"/>
                  </a:cubicBezTo>
                  <a:lnTo>
                    <a:pt x="4216950" y="728823"/>
                  </a:lnTo>
                  <a:cubicBezTo>
                    <a:pt x="4304580" y="728823"/>
                    <a:pt x="4375700" y="657703"/>
                    <a:pt x="4375700" y="570073"/>
                  </a:cubicBezTo>
                  <a:lnTo>
                    <a:pt x="4375700" y="158750"/>
                  </a:lnTo>
                  <a:cubicBezTo>
                    <a:pt x="4375700" y="140970"/>
                    <a:pt x="4371891" y="123190"/>
                    <a:pt x="4366810" y="106680"/>
                  </a:cubicBezTo>
                  <a:cubicBezTo>
                    <a:pt x="4388400" y="132080"/>
                    <a:pt x="4402370" y="165100"/>
                    <a:pt x="4402370" y="201930"/>
                  </a:cubicBezTo>
                  <a:lnTo>
                    <a:pt x="4402370" y="613253"/>
                  </a:lnTo>
                  <a:cubicBezTo>
                    <a:pt x="4402370" y="613253"/>
                    <a:pt x="4402370" y="613253"/>
                    <a:pt x="4402370" y="613253"/>
                  </a:cubicBezTo>
                  <a:close/>
                </a:path>
              </a:pathLst>
            </a:custGeom>
            <a:solidFill>
              <a:srgbClr val="000000"/>
            </a:solidFill>
          </p:spPr>
        </p:sp>
      </p:grpSp>
      <p:sp>
        <p:nvSpPr>
          <p:cNvPr id="27" name="TextBox 27"/>
          <p:cNvSpPr txBox="1"/>
          <p:nvPr/>
        </p:nvSpPr>
        <p:spPr>
          <a:xfrm>
            <a:off x="10949019" y="1971294"/>
            <a:ext cx="1737134" cy="923925"/>
          </a:xfrm>
          <a:prstGeom prst="rect">
            <a:avLst/>
          </a:prstGeom>
        </p:spPr>
        <p:txBody>
          <a:bodyPr lIns="0" tIns="0" rIns="0" bIns="0" rtlCol="0" anchor="t">
            <a:spAutoFit/>
          </a:bodyPr>
          <a:lstStyle/>
          <a:p>
            <a:pPr>
              <a:lnSpc>
                <a:spcPts val="7200"/>
              </a:lnSpc>
            </a:pPr>
            <a:r>
              <a:rPr lang="en-US" sz="6000" spc="300">
                <a:solidFill>
                  <a:srgbClr val="000000"/>
                </a:solidFill>
                <a:latin typeface="League Gothic Bold"/>
              </a:rPr>
              <a:t>BAB II</a:t>
            </a:r>
          </a:p>
        </p:txBody>
      </p:sp>
      <p:sp>
        <p:nvSpPr>
          <p:cNvPr id="28" name="TextBox 28"/>
          <p:cNvSpPr txBox="1"/>
          <p:nvPr/>
        </p:nvSpPr>
        <p:spPr>
          <a:xfrm>
            <a:off x="10331963" y="2679503"/>
            <a:ext cx="2616696" cy="863600"/>
          </a:xfrm>
          <a:prstGeom prst="rect">
            <a:avLst/>
          </a:prstGeom>
        </p:spPr>
        <p:txBody>
          <a:bodyPr lIns="0" tIns="0" rIns="0" bIns="0" rtlCol="0" anchor="t">
            <a:spAutoFit/>
          </a:bodyPr>
          <a:lstStyle/>
          <a:p>
            <a:pPr algn="ctr">
              <a:lnSpc>
                <a:spcPts val="7000"/>
              </a:lnSpc>
            </a:pPr>
            <a:r>
              <a:rPr lang="en-US" sz="5000">
                <a:solidFill>
                  <a:srgbClr val="000000"/>
                </a:solidFill>
                <a:latin typeface="League Gothic"/>
              </a:rPr>
              <a:t>Landasan Teori</a:t>
            </a:r>
          </a:p>
        </p:txBody>
      </p:sp>
      <p:pic>
        <p:nvPicPr>
          <p:cNvPr id="29" name="Picture 2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657600" y="6095855"/>
            <a:ext cx="7315200" cy="3923607"/>
          </a:xfrm>
          <a:prstGeom prst="rect">
            <a:avLst/>
          </a:prstGeom>
        </p:spPr>
      </p:pic>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57594" y="9391504"/>
            <a:ext cx="7315200" cy="3923607"/>
          </a:xfrm>
          <a:prstGeom prst="rect">
            <a:avLst/>
          </a:prstGeom>
        </p:spPr>
      </p:pic>
      <p:grpSp>
        <p:nvGrpSpPr>
          <p:cNvPr id="31" name="Group 31"/>
          <p:cNvGrpSpPr/>
          <p:nvPr/>
        </p:nvGrpSpPr>
        <p:grpSpPr>
          <a:xfrm>
            <a:off x="6416314" y="8783716"/>
            <a:ext cx="10528878" cy="1025368"/>
            <a:chOff x="0" y="0"/>
            <a:chExt cx="3561620" cy="346853"/>
          </a:xfrm>
        </p:grpSpPr>
        <p:sp>
          <p:nvSpPr>
            <p:cNvPr id="32" name="Freeform 32"/>
            <p:cNvSpPr/>
            <p:nvPr/>
          </p:nvSpPr>
          <p:spPr>
            <a:xfrm>
              <a:off x="0" y="0"/>
              <a:ext cx="3561621" cy="346853"/>
            </a:xfrm>
            <a:custGeom>
              <a:avLst/>
              <a:gdLst/>
              <a:ahLst/>
              <a:cxnLst/>
              <a:rect l="l" t="t" r="r" b="b"/>
              <a:pathLst>
                <a:path w="3561621" h="346853">
                  <a:moveTo>
                    <a:pt x="3437160" y="59690"/>
                  </a:moveTo>
                  <a:cubicBezTo>
                    <a:pt x="3472720" y="59690"/>
                    <a:pt x="3501930" y="88900"/>
                    <a:pt x="3501930" y="124460"/>
                  </a:cubicBezTo>
                  <a:lnTo>
                    <a:pt x="3501930" y="222393"/>
                  </a:lnTo>
                  <a:cubicBezTo>
                    <a:pt x="3501930" y="257953"/>
                    <a:pt x="3472720" y="287163"/>
                    <a:pt x="3437160" y="287163"/>
                  </a:cubicBezTo>
                  <a:lnTo>
                    <a:pt x="124460" y="287163"/>
                  </a:lnTo>
                  <a:cubicBezTo>
                    <a:pt x="88900" y="287163"/>
                    <a:pt x="59690" y="257953"/>
                    <a:pt x="59690" y="222393"/>
                  </a:cubicBezTo>
                  <a:lnTo>
                    <a:pt x="59690" y="124460"/>
                  </a:lnTo>
                  <a:cubicBezTo>
                    <a:pt x="59690" y="88900"/>
                    <a:pt x="88900" y="59690"/>
                    <a:pt x="124460" y="59690"/>
                  </a:cubicBezTo>
                  <a:lnTo>
                    <a:pt x="3437160" y="59690"/>
                  </a:lnTo>
                  <a:moveTo>
                    <a:pt x="3437160" y="0"/>
                  </a:moveTo>
                  <a:lnTo>
                    <a:pt x="124460" y="0"/>
                  </a:lnTo>
                  <a:cubicBezTo>
                    <a:pt x="55880" y="0"/>
                    <a:pt x="0" y="55880"/>
                    <a:pt x="0" y="124460"/>
                  </a:cubicBezTo>
                  <a:lnTo>
                    <a:pt x="0" y="222393"/>
                  </a:lnTo>
                  <a:cubicBezTo>
                    <a:pt x="0" y="290973"/>
                    <a:pt x="55880" y="346853"/>
                    <a:pt x="124460" y="346853"/>
                  </a:cubicBezTo>
                  <a:lnTo>
                    <a:pt x="3437160" y="346853"/>
                  </a:lnTo>
                  <a:cubicBezTo>
                    <a:pt x="3505741" y="346853"/>
                    <a:pt x="3561621" y="290973"/>
                    <a:pt x="3561621" y="222393"/>
                  </a:cubicBezTo>
                  <a:lnTo>
                    <a:pt x="3561621" y="124460"/>
                  </a:lnTo>
                  <a:cubicBezTo>
                    <a:pt x="3561620" y="55880"/>
                    <a:pt x="3505740" y="0"/>
                    <a:pt x="3437160" y="0"/>
                  </a:cubicBezTo>
                  <a:close/>
                </a:path>
              </a:pathLst>
            </a:custGeom>
            <a:solidFill>
              <a:srgbClr val="000000"/>
            </a:solidFill>
          </p:spPr>
        </p:sp>
      </p:grpSp>
      <p:sp>
        <p:nvSpPr>
          <p:cNvPr id="33" name="TextBox 33"/>
          <p:cNvSpPr txBox="1"/>
          <p:nvPr/>
        </p:nvSpPr>
        <p:spPr>
          <a:xfrm>
            <a:off x="6416314" y="8812145"/>
            <a:ext cx="1458030" cy="863735"/>
          </a:xfrm>
          <a:prstGeom prst="rect">
            <a:avLst/>
          </a:prstGeom>
        </p:spPr>
        <p:txBody>
          <a:bodyPr lIns="0" tIns="0" rIns="0" bIns="0" rtlCol="0" anchor="t">
            <a:spAutoFit/>
          </a:bodyPr>
          <a:lstStyle/>
          <a:p>
            <a:pPr marL="0" lvl="0" indent="0" algn="ctr">
              <a:lnSpc>
                <a:spcPts val="7002"/>
              </a:lnSpc>
              <a:spcBef>
                <a:spcPct val="0"/>
              </a:spcBef>
            </a:pPr>
            <a:r>
              <a:rPr lang="en-US" sz="5001">
                <a:solidFill>
                  <a:srgbClr val="000000"/>
                </a:solidFill>
                <a:latin typeface="League Gothic"/>
              </a:rPr>
              <a:t>2.5</a:t>
            </a:r>
          </a:p>
        </p:txBody>
      </p:sp>
      <p:sp>
        <p:nvSpPr>
          <p:cNvPr id="34" name="TextBox 34"/>
          <p:cNvSpPr txBox="1"/>
          <p:nvPr/>
        </p:nvSpPr>
        <p:spPr>
          <a:xfrm>
            <a:off x="9223910" y="8985933"/>
            <a:ext cx="7282421" cy="516159"/>
          </a:xfrm>
          <a:prstGeom prst="rect">
            <a:avLst/>
          </a:prstGeom>
        </p:spPr>
        <p:txBody>
          <a:bodyPr lIns="0" tIns="0" rIns="0" bIns="0" rtlCol="0" anchor="t">
            <a:spAutoFit/>
          </a:bodyPr>
          <a:lstStyle/>
          <a:p>
            <a:pPr marL="0" lvl="0" indent="0">
              <a:lnSpc>
                <a:spcPts val="3714"/>
              </a:lnSpc>
            </a:pPr>
            <a:r>
              <a:rPr lang="en-US" sz="2857">
                <a:solidFill>
                  <a:srgbClr val="000000"/>
                </a:solidFill>
                <a:latin typeface="Kollektif Italics"/>
              </a:rPr>
              <a:t>Statistical Product and Service Solutions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B0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20016" y="2595845"/>
            <a:ext cx="7315200" cy="392360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6346" y="-866429"/>
            <a:ext cx="7315200" cy="3923607"/>
          </a:xfrm>
          <a:prstGeom prst="rect">
            <a:avLst/>
          </a:prstGeom>
        </p:spPr>
      </p:pic>
      <p:pic>
        <p:nvPicPr>
          <p:cNvPr id="4" name="Picture 4"/>
          <p:cNvPicPr>
            <a:picLocks noChangeAspect="1"/>
          </p:cNvPicPr>
          <p:nvPr/>
        </p:nvPicPr>
        <p:blipFill>
          <a:blip r:embed="rId4"/>
          <a:srcRect/>
          <a:stretch>
            <a:fillRect/>
          </a:stretch>
        </p:blipFill>
        <p:spPr>
          <a:xfrm>
            <a:off x="1079912" y="605467"/>
            <a:ext cx="2091342" cy="2093087"/>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375872" y="-1327762"/>
            <a:ext cx="7315200" cy="392360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4031" y="-1225054"/>
            <a:ext cx="7315200" cy="3923607"/>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20016" y="5766900"/>
            <a:ext cx="7315200" cy="3923607"/>
          </a:xfrm>
          <a:prstGeom prst="rect">
            <a:avLst/>
          </a:prstGeom>
        </p:spPr>
      </p:pic>
      <p:grpSp>
        <p:nvGrpSpPr>
          <p:cNvPr id="8" name="Group 8"/>
          <p:cNvGrpSpPr/>
          <p:nvPr/>
        </p:nvGrpSpPr>
        <p:grpSpPr>
          <a:xfrm>
            <a:off x="4495184" y="1675060"/>
            <a:ext cx="9297631" cy="1841570"/>
            <a:chOff x="0" y="0"/>
            <a:chExt cx="3897651" cy="772003"/>
          </a:xfrm>
        </p:grpSpPr>
        <p:sp>
          <p:nvSpPr>
            <p:cNvPr id="9" name="Freeform 9"/>
            <p:cNvSpPr/>
            <p:nvPr/>
          </p:nvSpPr>
          <p:spPr>
            <a:xfrm>
              <a:off x="92710" y="106680"/>
              <a:ext cx="3793511" cy="652623"/>
            </a:xfrm>
            <a:custGeom>
              <a:avLst/>
              <a:gdLst/>
              <a:ahLst/>
              <a:cxnLst/>
              <a:rect l="l" t="t" r="r" b="b"/>
              <a:pathLst>
                <a:path w="3793511" h="652623">
                  <a:moveTo>
                    <a:pt x="3766840" y="463393"/>
                  </a:moveTo>
                  <a:cubicBezTo>
                    <a:pt x="3766840" y="551023"/>
                    <a:pt x="3690640" y="622143"/>
                    <a:pt x="3609361" y="622143"/>
                  </a:cubicBezTo>
                  <a:lnTo>
                    <a:pt x="66040" y="622143"/>
                  </a:lnTo>
                  <a:cubicBezTo>
                    <a:pt x="43180" y="622143"/>
                    <a:pt x="20320" y="617063"/>
                    <a:pt x="0" y="608173"/>
                  </a:cubicBezTo>
                  <a:cubicBezTo>
                    <a:pt x="26670" y="636113"/>
                    <a:pt x="63500" y="652623"/>
                    <a:pt x="118305" y="652623"/>
                  </a:cubicBezTo>
                  <a:lnTo>
                    <a:pt x="3647461" y="652623"/>
                  </a:lnTo>
                  <a:cubicBezTo>
                    <a:pt x="3727471" y="652623"/>
                    <a:pt x="3793511" y="586583"/>
                    <a:pt x="3793511" y="506573"/>
                  </a:cubicBezTo>
                  <a:lnTo>
                    <a:pt x="3793511" y="95250"/>
                  </a:lnTo>
                  <a:cubicBezTo>
                    <a:pt x="3793511" y="58420"/>
                    <a:pt x="3779541" y="25400"/>
                    <a:pt x="3757951" y="0"/>
                  </a:cubicBezTo>
                  <a:cubicBezTo>
                    <a:pt x="3764301" y="16510"/>
                    <a:pt x="3766841" y="34290"/>
                    <a:pt x="3766841" y="52070"/>
                  </a:cubicBezTo>
                  <a:lnTo>
                    <a:pt x="3766841" y="463393"/>
                  </a:lnTo>
                  <a:lnTo>
                    <a:pt x="3766840" y="463393"/>
                  </a:lnTo>
                  <a:close/>
                </a:path>
              </a:pathLst>
            </a:custGeom>
            <a:solidFill>
              <a:srgbClr val="000000"/>
            </a:solidFill>
          </p:spPr>
        </p:sp>
        <p:sp>
          <p:nvSpPr>
            <p:cNvPr id="10" name="Freeform 10"/>
            <p:cNvSpPr/>
            <p:nvPr/>
          </p:nvSpPr>
          <p:spPr>
            <a:xfrm>
              <a:off x="12700" y="12700"/>
              <a:ext cx="3832881" cy="703423"/>
            </a:xfrm>
            <a:custGeom>
              <a:avLst/>
              <a:gdLst/>
              <a:ahLst/>
              <a:cxnLst/>
              <a:rect l="l" t="t" r="r" b="b"/>
              <a:pathLst>
                <a:path w="3832881" h="703423">
                  <a:moveTo>
                    <a:pt x="146050" y="703423"/>
                  </a:moveTo>
                  <a:lnTo>
                    <a:pt x="3686831" y="703423"/>
                  </a:lnTo>
                  <a:cubicBezTo>
                    <a:pt x="3766841" y="703423"/>
                    <a:pt x="3832881" y="637383"/>
                    <a:pt x="3832881" y="557373"/>
                  </a:cubicBezTo>
                  <a:lnTo>
                    <a:pt x="3832881" y="146050"/>
                  </a:lnTo>
                  <a:cubicBezTo>
                    <a:pt x="3832881" y="66040"/>
                    <a:pt x="3766841" y="0"/>
                    <a:pt x="3686831" y="0"/>
                  </a:cubicBezTo>
                  <a:lnTo>
                    <a:pt x="146050" y="0"/>
                  </a:lnTo>
                  <a:cubicBezTo>
                    <a:pt x="66040" y="0"/>
                    <a:pt x="0" y="66040"/>
                    <a:pt x="0" y="146050"/>
                  </a:cubicBezTo>
                  <a:lnTo>
                    <a:pt x="0" y="557373"/>
                  </a:lnTo>
                  <a:cubicBezTo>
                    <a:pt x="0" y="638653"/>
                    <a:pt x="66040" y="703423"/>
                    <a:pt x="146050" y="703423"/>
                  </a:cubicBezTo>
                  <a:close/>
                </a:path>
              </a:pathLst>
            </a:custGeom>
            <a:solidFill>
              <a:srgbClr val="EBB030"/>
            </a:solidFill>
          </p:spPr>
        </p:sp>
        <p:sp>
          <p:nvSpPr>
            <p:cNvPr id="11" name="Freeform 11"/>
            <p:cNvSpPr/>
            <p:nvPr/>
          </p:nvSpPr>
          <p:spPr>
            <a:xfrm>
              <a:off x="0" y="0"/>
              <a:ext cx="3897651" cy="772003"/>
            </a:xfrm>
            <a:custGeom>
              <a:avLst/>
              <a:gdLst/>
              <a:ahLst/>
              <a:cxnLst/>
              <a:rect l="l" t="t" r="r" b="b"/>
              <a:pathLst>
                <a:path w="3897651" h="772003">
                  <a:moveTo>
                    <a:pt x="3834151" y="74930"/>
                  </a:moveTo>
                  <a:cubicBezTo>
                    <a:pt x="3806211" y="30480"/>
                    <a:pt x="3756681" y="0"/>
                    <a:pt x="3699531" y="0"/>
                  </a:cubicBezTo>
                  <a:lnTo>
                    <a:pt x="158750" y="0"/>
                  </a:lnTo>
                  <a:cubicBezTo>
                    <a:pt x="71120" y="0"/>
                    <a:pt x="0" y="71120"/>
                    <a:pt x="0" y="158750"/>
                  </a:cubicBezTo>
                  <a:lnTo>
                    <a:pt x="0" y="570073"/>
                  </a:lnTo>
                  <a:cubicBezTo>
                    <a:pt x="0" y="622143"/>
                    <a:pt x="25400" y="667863"/>
                    <a:pt x="63500" y="697073"/>
                  </a:cubicBezTo>
                  <a:cubicBezTo>
                    <a:pt x="91440" y="741523"/>
                    <a:pt x="140970" y="772003"/>
                    <a:pt x="214496" y="772003"/>
                  </a:cubicBezTo>
                  <a:lnTo>
                    <a:pt x="3738901" y="772003"/>
                  </a:lnTo>
                  <a:cubicBezTo>
                    <a:pt x="3826531" y="772003"/>
                    <a:pt x="3897651" y="700883"/>
                    <a:pt x="3897651" y="613253"/>
                  </a:cubicBezTo>
                  <a:lnTo>
                    <a:pt x="3897651" y="201930"/>
                  </a:lnTo>
                  <a:cubicBezTo>
                    <a:pt x="3897650" y="149860"/>
                    <a:pt x="3872250" y="104140"/>
                    <a:pt x="3834151" y="74930"/>
                  </a:cubicBezTo>
                  <a:close/>
                  <a:moveTo>
                    <a:pt x="12700" y="570073"/>
                  </a:moveTo>
                  <a:lnTo>
                    <a:pt x="12700" y="158750"/>
                  </a:lnTo>
                  <a:cubicBezTo>
                    <a:pt x="12700" y="78740"/>
                    <a:pt x="78740" y="12700"/>
                    <a:pt x="158750" y="12700"/>
                  </a:cubicBezTo>
                  <a:lnTo>
                    <a:pt x="3699531" y="12700"/>
                  </a:lnTo>
                  <a:cubicBezTo>
                    <a:pt x="3779541" y="12700"/>
                    <a:pt x="3845581" y="78740"/>
                    <a:pt x="3845581" y="158750"/>
                  </a:cubicBezTo>
                  <a:lnTo>
                    <a:pt x="3845581" y="570073"/>
                  </a:lnTo>
                  <a:cubicBezTo>
                    <a:pt x="3845581" y="650083"/>
                    <a:pt x="3779541" y="716123"/>
                    <a:pt x="3699531" y="716123"/>
                  </a:cubicBezTo>
                  <a:lnTo>
                    <a:pt x="158750" y="716123"/>
                  </a:lnTo>
                  <a:cubicBezTo>
                    <a:pt x="78740" y="716123"/>
                    <a:pt x="12700" y="651353"/>
                    <a:pt x="12700" y="570073"/>
                  </a:cubicBezTo>
                  <a:close/>
                  <a:moveTo>
                    <a:pt x="3886221" y="613253"/>
                  </a:moveTo>
                  <a:cubicBezTo>
                    <a:pt x="3886221" y="693263"/>
                    <a:pt x="3818911" y="759303"/>
                    <a:pt x="3738901" y="759303"/>
                  </a:cubicBezTo>
                  <a:lnTo>
                    <a:pt x="214496" y="759303"/>
                  </a:lnTo>
                  <a:cubicBezTo>
                    <a:pt x="157480" y="759303"/>
                    <a:pt x="120650" y="742793"/>
                    <a:pt x="93980" y="714853"/>
                  </a:cubicBezTo>
                  <a:cubicBezTo>
                    <a:pt x="114300" y="723743"/>
                    <a:pt x="135890" y="728823"/>
                    <a:pt x="160020" y="728823"/>
                  </a:cubicBezTo>
                  <a:lnTo>
                    <a:pt x="3700801" y="728823"/>
                  </a:lnTo>
                  <a:cubicBezTo>
                    <a:pt x="3788431" y="728823"/>
                    <a:pt x="3859551" y="657703"/>
                    <a:pt x="3859551" y="570073"/>
                  </a:cubicBezTo>
                  <a:lnTo>
                    <a:pt x="3859551" y="158750"/>
                  </a:lnTo>
                  <a:cubicBezTo>
                    <a:pt x="3859551" y="140970"/>
                    <a:pt x="3855741" y="123190"/>
                    <a:pt x="3850661" y="106680"/>
                  </a:cubicBezTo>
                  <a:cubicBezTo>
                    <a:pt x="3872251" y="132080"/>
                    <a:pt x="3886221" y="165100"/>
                    <a:pt x="3886221" y="201930"/>
                  </a:cubicBezTo>
                  <a:lnTo>
                    <a:pt x="3886221" y="613253"/>
                  </a:lnTo>
                  <a:cubicBezTo>
                    <a:pt x="3886221" y="613253"/>
                    <a:pt x="3886221" y="613253"/>
                    <a:pt x="3886221" y="613253"/>
                  </a:cubicBezTo>
                  <a:close/>
                </a:path>
              </a:pathLst>
            </a:custGeom>
            <a:solidFill>
              <a:srgbClr val="000000"/>
            </a:solidFill>
          </p:spPr>
        </p:sp>
      </p:grpSp>
      <p:sp>
        <p:nvSpPr>
          <p:cNvPr id="12" name="TextBox 12"/>
          <p:cNvSpPr txBox="1"/>
          <p:nvPr/>
        </p:nvSpPr>
        <p:spPr>
          <a:xfrm>
            <a:off x="5206839" y="1976688"/>
            <a:ext cx="7874322" cy="1228790"/>
          </a:xfrm>
          <a:prstGeom prst="rect">
            <a:avLst/>
          </a:prstGeom>
        </p:spPr>
        <p:txBody>
          <a:bodyPr lIns="0" tIns="0" rIns="0" bIns="0" rtlCol="0" anchor="t">
            <a:spAutoFit/>
          </a:bodyPr>
          <a:lstStyle/>
          <a:p>
            <a:pPr>
              <a:lnSpc>
                <a:spcPts val="9600"/>
              </a:lnSpc>
            </a:pPr>
            <a:r>
              <a:rPr lang="en-US" sz="8000" spc="400">
                <a:solidFill>
                  <a:srgbClr val="000000"/>
                </a:solidFill>
                <a:latin typeface="League Gothic Bold"/>
              </a:rPr>
              <a:t>2.1 Keamanan Informasi</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91072" y="2172248"/>
            <a:ext cx="7315200" cy="3923607"/>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14992" y="5524278"/>
            <a:ext cx="7315200" cy="3923607"/>
          </a:xfrm>
          <a:prstGeom prst="rect">
            <a:avLst/>
          </a:prstGeom>
        </p:spPr>
      </p:pic>
      <p:sp>
        <p:nvSpPr>
          <p:cNvPr id="15" name="TextBox 15"/>
          <p:cNvSpPr txBox="1"/>
          <p:nvPr/>
        </p:nvSpPr>
        <p:spPr>
          <a:xfrm>
            <a:off x="4761965" y="4029276"/>
            <a:ext cx="8764070" cy="3984625"/>
          </a:xfrm>
          <a:prstGeom prst="rect">
            <a:avLst/>
          </a:prstGeom>
        </p:spPr>
        <p:txBody>
          <a:bodyPr lIns="0" tIns="0" rIns="0" bIns="0" rtlCol="0" anchor="t">
            <a:spAutoFit/>
          </a:bodyPr>
          <a:lstStyle/>
          <a:p>
            <a:pPr algn="just">
              <a:lnSpc>
                <a:spcPts val="3500"/>
              </a:lnSpc>
            </a:pPr>
            <a:r>
              <a:rPr lang="en-US" sz="2500">
                <a:solidFill>
                  <a:srgbClr val="000000"/>
                </a:solidFill>
                <a:latin typeface="Kollektif"/>
              </a:rPr>
              <a:t>Menurut SANS.org, keamanan informasi adalah sebuah proses dan metodologi yang dirancang dan diterapkan untuk melindungi informasi-informasi elektronik dan fisik yang bersifat rahasia, pribadi serta data yang sensitif dari akses yang tidak sah, penyalahgunaan, pengungkapan, perusakan, modifikasi, dan gangguan. Prinsip utama yang dapat digunakan untuk menjaga keamanan informasi ini yaitu dengan metode CIA yang terdiri dari confidentiality (kerahasiaan), integrity (integritas), dan availability (ketersediaan).</a:t>
            </a: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20010" y="8965911"/>
            <a:ext cx="7315200" cy="3923607"/>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89428" y="8723289"/>
            <a:ext cx="7315200" cy="39236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1898</Words>
  <Application>Microsoft Office PowerPoint</Application>
  <PresentationFormat>Custom</PresentationFormat>
  <Paragraphs>136</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League Gothic Bold Italics</vt:lpstr>
      <vt:lpstr>Calibri</vt:lpstr>
      <vt:lpstr>League Gothic</vt:lpstr>
      <vt:lpstr>Kollektif</vt:lpstr>
      <vt:lpstr>League Gothic Bold</vt:lpstr>
      <vt:lpstr>Kollektif Italics</vt:lpstr>
      <vt:lpstr>Kollektif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MRTI</dc:title>
  <cp:lastModifiedBy>Muhammad Rio Pratama</cp:lastModifiedBy>
  <cp:revision>3</cp:revision>
  <dcterms:created xsi:type="dcterms:W3CDTF">2006-08-16T00:00:00Z</dcterms:created>
  <dcterms:modified xsi:type="dcterms:W3CDTF">2021-04-26T01:57:20Z</dcterms:modified>
  <dc:identifier>DAEalIPkQ-g</dc:identifier>
</cp:coreProperties>
</file>